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272" r:id="rId2"/>
    <p:sldId id="273" r:id="rId3"/>
    <p:sldId id="267" r:id="rId4"/>
    <p:sldId id="268" r:id="rId5"/>
    <p:sldId id="269" r:id="rId6"/>
    <p:sldId id="270" r:id="rId7"/>
    <p:sldId id="271" r:id="rId8"/>
    <p:sldId id="274" r:id="rId9"/>
    <p:sldId id="275" r:id="rId10"/>
    <p:sldId id="276" r:id="rId11"/>
    <p:sldId id="277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58" r:id="rId32"/>
    <p:sldId id="298" r:id="rId33"/>
    <p:sldId id="257" r:id="rId34"/>
    <p:sldId id="278" r:id="rId3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0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8"/>
    <p:restoredTop sz="91509"/>
  </p:normalViewPr>
  <p:slideViewPr>
    <p:cSldViewPr snapToGrid="0" snapToObjects="1">
      <p:cViewPr>
        <p:scale>
          <a:sx n="89" d="100"/>
          <a:sy n="89" d="100"/>
        </p:scale>
        <p:origin x="208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05D4A-591D-2B41-B8F4-FA371B41D1CF}" type="datetimeFigureOut">
              <a:rPr lang="de-DE" smtClean="0"/>
              <a:t>13.11.18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A71A-5AE3-EA43-B407-0093EC871A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8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/>
              <a:t>Nachricht verborgen halten -&gt; oberstes Ziel ist Geheimhaltung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/>
              <a:t>Abgrenzung: </a:t>
            </a:r>
            <a:r>
              <a:rPr lang="de-DE" b="1" dirty="0" err="1"/>
              <a:t>Kyrpt</a:t>
            </a:r>
            <a:r>
              <a:rPr lang="de-DE" b="1" dirty="0"/>
              <a:t>: Ver-Verfahren darf bekannt sein, da nur Schlüssel zur Geheimhaltung beiträgt ; das Vorhanden sein einer Nachricht ist </a:t>
            </a:r>
            <a:r>
              <a:rPr lang="de-DE" b="1" dirty="0" err="1"/>
              <a:t>aslo</a:t>
            </a:r>
            <a:r>
              <a:rPr lang="de-DE" b="1" dirty="0"/>
              <a:t> bekannt-&gt; STEG: angewendetes Verfahren muss geheim bleiben; Die Nachricht </a:t>
            </a:r>
            <a:r>
              <a:rPr lang="de-DE" b="1" dirty="0" err="1"/>
              <a:t>ansich</a:t>
            </a:r>
            <a:r>
              <a:rPr lang="de-DE" b="1" dirty="0"/>
              <a:t> ist also nicht als eine solchen erkennbar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/>
              <a:t>Kerkhoff: </a:t>
            </a:r>
            <a:r>
              <a:rPr lang="de-DE" b="1" dirty="0" err="1"/>
              <a:t>Sicheheit</a:t>
            </a:r>
            <a:r>
              <a:rPr lang="de-DE" b="1" dirty="0"/>
              <a:t> darf nicht von Geheimhaltung des Algorithmus sondern von der Geheimhaltung des Schlüssels abhängen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err="1"/>
              <a:t>Krypt</a:t>
            </a:r>
            <a:r>
              <a:rPr lang="de-DE" b="1" dirty="0"/>
              <a:t>: Knacken durch Mathe &lt;-&gt; STEG: Knacken durch systematische bzw. statistische Analyse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/>
              <a:t>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7761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Bild öffnen</a:t>
            </a:r>
          </a:p>
          <a:p>
            <a:pPr marL="171450" indent="-171450">
              <a:buFontTx/>
              <a:buChar char="-"/>
            </a:pPr>
            <a:r>
              <a:rPr lang="de-DE" dirty="0"/>
              <a:t>Höhe und Breite auslesen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Bild laden</a:t>
            </a:r>
          </a:p>
          <a:p>
            <a:pPr marL="171450" indent="-171450">
              <a:buFontTx/>
              <a:buChar char="-"/>
            </a:pPr>
            <a:r>
              <a:rPr lang="de-DE" dirty="0"/>
              <a:t>Text in Binär codieren und in String umwandeln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436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Pixel für Pixel Bild durchgehen</a:t>
            </a:r>
          </a:p>
          <a:p>
            <a:pPr marL="171450" indent="-171450">
              <a:buFontTx/>
              <a:buChar char="-"/>
            </a:pPr>
            <a:r>
              <a:rPr lang="de-DE" dirty="0"/>
              <a:t>Pixel an stelle x </a:t>
            </a:r>
            <a:r>
              <a:rPr lang="de-DE" dirty="0" err="1"/>
              <a:t>y</a:t>
            </a:r>
            <a:r>
              <a:rPr lang="de-DE" dirty="0"/>
              <a:t> auslesen</a:t>
            </a:r>
          </a:p>
          <a:p>
            <a:pPr marL="171450" indent="-171450">
              <a:buFontTx/>
              <a:buChar char="-"/>
            </a:pPr>
            <a:r>
              <a:rPr lang="de-DE" dirty="0"/>
              <a:t>Binärwert des Pixel auslesen und letzte Stelle ersetzen</a:t>
            </a:r>
          </a:p>
          <a:p>
            <a:pPr marL="171450" indent="-171450">
              <a:buFontTx/>
              <a:buChar char="-"/>
            </a:pPr>
            <a:r>
              <a:rPr lang="de-DE" dirty="0"/>
              <a:t>Pixel in neues Bild einfügen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Index erhöhen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533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PNG -&gt; </a:t>
            </a:r>
            <a:r>
              <a:rPr lang="de-DE" dirty="0" err="1"/>
              <a:t>velustfreies</a:t>
            </a:r>
            <a:r>
              <a:rPr lang="de-DE" dirty="0"/>
              <a:t> Speichern</a:t>
            </a:r>
          </a:p>
          <a:p>
            <a:r>
              <a:rPr lang="de-DE" dirty="0"/>
              <a:t>Quality und </a:t>
            </a:r>
            <a:r>
              <a:rPr lang="de-DE" dirty="0" err="1"/>
              <a:t>Optimize</a:t>
            </a:r>
            <a:r>
              <a:rPr lang="de-DE" dirty="0"/>
              <a:t> -&gt; keine Komprimierung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266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Rauschen im ersten Teil des Bildes</a:t>
            </a:r>
          </a:p>
          <a:p>
            <a:pPr marL="171450" indent="-171450">
              <a:buFontTx/>
              <a:buChar char="-"/>
            </a:pPr>
            <a:r>
              <a:rPr lang="de-DE" dirty="0"/>
              <a:t>Könnte auffallen, wenn denn der Rest nicht rauscht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1942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Gleichmäßige Verteilung über das gesamte Bild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307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Diagonale Striche durch Rauschen</a:t>
            </a:r>
          </a:p>
          <a:p>
            <a:pPr marL="171450" indent="-171450">
              <a:buFontTx/>
              <a:buChar char="-"/>
            </a:pPr>
            <a:r>
              <a:rPr lang="de-DE" dirty="0"/>
              <a:t>Auch ohne Zoom bereits erkennbar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8787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9149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Antike – Grieche </a:t>
            </a:r>
            <a:r>
              <a:rPr lang="de-DE" dirty="0" err="1"/>
              <a:t>Demaratos</a:t>
            </a:r>
            <a:r>
              <a:rPr lang="de-DE" dirty="0"/>
              <a:t> warnte Spartaner vor Invasion – Nachricht unter dem Holz und nicht im Wachs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7561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Wasserzeichen z.B.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Screener</a:t>
            </a:r>
            <a:r>
              <a:rPr lang="de-DE" baseline="0" dirty="0" smtClean="0"/>
              <a:t> vor Oscars, </a:t>
            </a:r>
          </a:p>
          <a:p>
            <a:endParaRPr lang="de-DE" baseline="0" dirty="0" smtClean="0"/>
          </a:p>
          <a:p>
            <a:r>
              <a:rPr lang="de-DE" baseline="0" dirty="0" smtClean="0"/>
              <a:t>Plausible </a:t>
            </a:r>
            <a:r>
              <a:rPr lang="de-DE" baseline="0" dirty="0" err="1" smtClean="0"/>
              <a:t>Deniability</a:t>
            </a:r>
            <a:r>
              <a:rPr lang="de-DE" baseline="0" dirty="0" smtClean="0"/>
              <a:t> in erster Linie um sich vor Strafverfolgung zu schützen. (Beugehaft zur </a:t>
            </a:r>
            <a:r>
              <a:rPr lang="de-DE" baseline="0" dirty="0" err="1" smtClean="0"/>
              <a:t>Passwordherausgabe</a:t>
            </a:r>
            <a:r>
              <a:rPr lang="de-DE" baseline="0" dirty="0" smtClean="0"/>
              <a:t>)</a:t>
            </a:r>
          </a:p>
          <a:p>
            <a:endParaRPr lang="de-DE" baseline="0" dirty="0" smtClean="0"/>
          </a:p>
          <a:p>
            <a:r>
              <a:rPr lang="de-DE" baseline="0" dirty="0" smtClean="0"/>
              <a:t>Ultraschall </a:t>
            </a:r>
            <a:r>
              <a:rPr lang="de-DE" baseline="0" dirty="0" err="1" smtClean="0"/>
              <a:t>tracking</a:t>
            </a:r>
            <a:r>
              <a:rPr lang="de-DE" baseline="0" dirty="0" smtClean="0"/>
              <a:t> für Android Geräte https://www.heise.de/newsticker/meldung/Tracking-Forscher-finden-Ultraschall-Spyware-in-234-Android-Apps-3704642.html</a:t>
            </a:r>
          </a:p>
          <a:p>
            <a:r>
              <a:rPr lang="de-DE" baseline="0" dirty="0" smtClean="0"/>
              <a:t>Verstecken von Informationen um Firewall zu täuschen.</a:t>
            </a:r>
          </a:p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3487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519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r>
              <a:rPr lang="de-DE" baseline="0" dirty="0" smtClean="0"/>
              <a:t>Kompression nicht immer Unter Nutzerkontrolle</a:t>
            </a:r>
          </a:p>
          <a:p>
            <a:endParaRPr lang="de-DE" baseline="0" dirty="0" smtClean="0"/>
          </a:p>
          <a:p>
            <a:r>
              <a:rPr lang="de-DE" baseline="0" dirty="0" smtClean="0"/>
              <a:t>Die Art der </a:t>
            </a:r>
            <a:r>
              <a:rPr lang="de-DE" baseline="0" dirty="0" err="1" smtClean="0"/>
              <a:t>Steganographischen</a:t>
            </a:r>
            <a:r>
              <a:rPr lang="de-DE" baseline="0" dirty="0" smtClean="0"/>
              <a:t> Speicherung muss zur Art der Datenspeicherung passen</a:t>
            </a:r>
          </a:p>
          <a:p>
            <a:endParaRPr lang="de-DE" baseline="0" dirty="0" smtClean="0"/>
          </a:p>
          <a:p>
            <a:r>
              <a:rPr lang="de-DE" baseline="0" dirty="0" smtClean="0"/>
              <a:t>Im Beispielprogramm wird PNG verwendet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168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2180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Theoretisch</a:t>
            </a:r>
            <a:r>
              <a:rPr lang="de-DE" baseline="0" dirty="0" smtClean="0"/>
              <a:t> 1/8 = 12,5% des Bildes zur </a:t>
            </a:r>
            <a:r>
              <a:rPr lang="de-DE" baseline="0" dirty="0" err="1" smtClean="0"/>
              <a:t>Verfügungb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695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Leere Liste</a:t>
            </a:r>
          </a:p>
          <a:p>
            <a:pPr marL="171450" indent="-171450">
              <a:buFontTx/>
              <a:buChar char="-"/>
            </a:pPr>
            <a:r>
              <a:rPr lang="de-DE" dirty="0"/>
              <a:t>Alle </a:t>
            </a:r>
            <a:r>
              <a:rPr lang="de-DE" dirty="0" err="1"/>
              <a:t>Chars</a:t>
            </a:r>
            <a:r>
              <a:rPr lang="de-DE" dirty="0"/>
              <a:t> des Strings durchgehen</a:t>
            </a:r>
          </a:p>
          <a:p>
            <a:pPr marL="171450" indent="-171450">
              <a:buFontTx/>
              <a:buChar char="-"/>
            </a:pPr>
            <a:r>
              <a:rPr lang="de-DE" dirty="0"/>
              <a:t>Jeden </a:t>
            </a:r>
            <a:r>
              <a:rPr lang="de-DE" dirty="0" err="1"/>
              <a:t>Char</a:t>
            </a:r>
            <a:r>
              <a:rPr lang="de-DE" dirty="0"/>
              <a:t> in </a:t>
            </a:r>
            <a:r>
              <a:rPr lang="de-DE" dirty="0" err="1"/>
              <a:t>Ascii</a:t>
            </a:r>
            <a:r>
              <a:rPr lang="de-DE" dirty="0"/>
              <a:t> konvertieren und in Liste einfügen</a:t>
            </a:r>
          </a:p>
          <a:p>
            <a:pPr marL="171450" indent="-171450">
              <a:buFontTx/>
              <a:buChar char="-"/>
            </a:pPr>
            <a:r>
              <a:rPr lang="de-DE" dirty="0"/>
              <a:t>Ans Listen Ende (</a:t>
            </a:r>
            <a:r>
              <a:rPr lang="de-DE" dirty="0" err="1"/>
              <a:t>Ascii</a:t>
            </a:r>
            <a:r>
              <a:rPr lang="de-DE" dirty="0"/>
              <a:t>) 3 einfügen -&gt; End </a:t>
            </a:r>
            <a:r>
              <a:rPr lang="de-DE" dirty="0" err="1"/>
              <a:t>of</a:t>
            </a:r>
            <a:r>
              <a:rPr lang="de-DE" dirty="0"/>
              <a:t> Text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653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Text in </a:t>
            </a:r>
            <a:r>
              <a:rPr lang="de-DE" dirty="0" err="1"/>
              <a:t>Ascii</a:t>
            </a:r>
            <a:r>
              <a:rPr lang="de-DE" dirty="0"/>
              <a:t> Liste konvertieren</a:t>
            </a:r>
          </a:p>
          <a:p>
            <a:pPr marL="171450" indent="-171450">
              <a:buFontTx/>
              <a:buChar char="-"/>
            </a:pPr>
            <a:r>
              <a:rPr lang="de-DE" dirty="0"/>
              <a:t>Neue leere Liste</a:t>
            </a:r>
          </a:p>
          <a:p>
            <a:pPr marL="171450" indent="-171450">
              <a:buFontTx/>
              <a:buChar char="-"/>
            </a:pPr>
            <a:r>
              <a:rPr lang="de-DE" dirty="0"/>
              <a:t>Jedes Listenelement von </a:t>
            </a:r>
            <a:r>
              <a:rPr lang="de-DE" dirty="0" err="1"/>
              <a:t>Acii</a:t>
            </a:r>
            <a:r>
              <a:rPr lang="de-DE" dirty="0"/>
              <a:t> in Binär konvertieren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114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 userDrawn="1"/>
        </p:nvSpPr>
        <p:spPr>
          <a:xfrm>
            <a:off x="407509" y="717125"/>
            <a:ext cx="888558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u="non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4500" b="1" u="none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&amp; Steganalyse</a:t>
            </a:r>
          </a:p>
          <a:p>
            <a:r>
              <a:rPr lang="de-DE" sz="3600" b="0" i="1" u="none" baseline="0" dirty="0" smtClean="0">
                <a:effectLst/>
                <a:latin typeface="Helvetica" charset="0"/>
                <a:ea typeface="Helvetica" charset="0"/>
                <a:cs typeface="Helvetica" charset="0"/>
              </a:rPr>
              <a:t>1. Seminarvortrag</a:t>
            </a:r>
            <a:r>
              <a:rPr lang="de-DE" sz="4500" b="1" baseline="0" dirty="0" smtClean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de-DE" sz="4500" b="1" baseline="0" dirty="0" smtClean="0">
                <a:latin typeface="Helvetica" charset="0"/>
                <a:ea typeface="Helvetica" charset="0"/>
                <a:cs typeface="Helvetica" charset="0"/>
              </a:rPr>
            </a:br>
            <a:endParaRPr lang="de-DE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4534531" y="5485532"/>
            <a:ext cx="4166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100" b="1" i="0" u="none" dirty="0" smtClean="0"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2100" b="1" i="0" u="none" dirty="0" err="1" smtClean="0"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2100" b="1" i="0" u="none" dirty="0" smtClean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de-DE" sz="2100" b="1" i="0" u="none" dirty="0" smtClean="0">
                <a:latin typeface="Helvetica" charset="0"/>
                <a:ea typeface="Helvetica" charset="0"/>
                <a:cs typeface="Helvetica" charset="0"/>
              </a:rPr>
              <a:t>Marc</a:t>
            </a:r>
            <a:r>
              <a:rPr lang="de-DE" sz="2100" b="1" i="0" u="none" baseline="0" dirty="0" smtClean="0">
                <a:latin typeface="Helvetica" charset="0"/>
                <a:ea typeface="Helvetica" charset="0"/>
                <a:cs typeface="Helvetica" charset="0"/>
              </a:rPr>
              <a:t> Torchala</a:t>
            </a:r>
          </a:p>
          <a:p>
            <a:pPr algn="r"/>
            <a:r>
              <a:rPr lang="de-DE" sz="2100" b="1" i="0" u="none" baseline="0" dirty="0" smtClean="0">
                <a:latin typeface="Helvetica" charset="0"/>
                <a:ea typeface="Helvetica" charset="0"/>
                <a:cs typeface="Helvetica" charset="0"/>
              </a:rPr>
              <a:t>Felix Berger</a:t>
            </a:r>
          </a:p>
          <a:p>
            <a:pPr algn="r"/>
            <a:r>
              <a:rPr lang="de-DE" sz="2100" b="1" i="0" u="none" baseline="0" dirty="0" smtClean="0">
                <a:latin typeface="Helvetica" charset="0"/>
                <a:ea typeface="Helvetica" charset="0"/>
                <a:cs typeface="Helvetica" charset="0"/>
              </a:rPr>
              <a:t>Moritz Nachtigall</a:t>
            </a:r>
            <a:endParaRPr lang="de-DE" sz="1500" i="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7" name="Gerade Verbindung 16"/>
          <p:cNvCxnSpPr/>
          <p:nvPr userDrawn="1"/>
        </p:nvCxnSpPr>
        <p:spPr>
          <a:xfrm flipV="1">
            <a:off x="0" y="2637183"/>
            <a:ext cx="9144000" cy="13252"/>
          </a:xfrm>
          <a:prstGeom prst="line">
            <a:avLst/>
          </a:prstGeom>
          <a:ln w="889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655" y="5579538"/>
            <a:ext cx="1229814" cy="8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202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Tutorium Context Aware and Mobile Computing         Marc Torchala Bachelor of Science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89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9"/>
            <a:ext cx="1971675" cy="5811839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628656" y="365129"/>
            <a:ext cx="5800725" cy="5811839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Tutorium Context Aware and Mobile Computing         Marc Torchala Bachelor of Science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2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de-DE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chemeClr val="accent6"/>
              </a:buClr>
              <a:defRPr sz="19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600"/>
            </a:lvl4pPr>
            <a:lvl5pPr>
              <a:buClr>
                <a:schemeClr val="accent6"/>
              </a:buClr>
              <a:defRPr sz="1400"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Textfeld 7"/>
          <p:cNvSpPr txBox="1"/>
          <p:nvPr userDrawn="1"/>
        </p:nvSpPr>
        <p:spPr>
          <a:xfrm>
            <a:off x="2144815" y="23358"/>
            <a:ext cx="4854370" cy="33855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de-DE" sz="1600" b="1" i="0" dirty="0" err="1" smtClean="0">
                <a:effectLst/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1600" b="1" i="0" baseline="0" dirty="0" smtClean="0">
                <a:effectLst/>
                <a:latin typeface="Helvetica" charset="0"/>
                <a:ea typeface="Helvetica" charset="0"/>
                <a:cs typeface="Helvetica" charset="0"/>
              </a:rPr>
              <a:t> &amp; Steganalyse</a:t>
            </a:r>
            <a:endParaRPr lang="de-DE" sz="1600" b="0" i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0" y="6356394"/>
            <a:ext cx="275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>
                <a:effectLst/>
                <a:latin typeface="Helvetica" charset="0"/>
                <a:ea typeface="Helvetica" charset="0"/>
                <a:cs typeface="Helvetica" charset="0"/>
              </a:rPr>
              <a:t>Felix</a:t>
            </a:r>
            <a:r>
              <a:rPr lang="de-DE" sz="1400" b="1" baseline="0" dirty="0" smtClean="0">
                <a:effectLst/>
                <a:latin typeface="Helvetica" charset="0"/>
                <a:ea typeface="Helvetica" charset="0"/>
                <a:cs typeface="Helvetica" charset="0"/>
              </a:rPr>
              <a:t> Berger</a:t>
            </a:r>
            <a:br>
              <a:rPr lang="de-DE" sz="1400" b="1" baseline="0" dirty="0" smtClean="0">
                <a:effectLst/>
                <a:latin typeface="Helvetica" charset="0"/>
                <a:ea typeface="Helvetica" charset="0"/>
                <a:cs typeface="Helvetica" charset="0"/>
              </a:rPr>
            </a:br>
            <a:r>
              <a:rPr lang="de-DE" sz="1400" b="1" baseline="0" smtClean="0">
                <a:effectLst/>
                <a:latin typeface="Helvetica" charset="0"/>
                <a:ea typeface="Helvetica" charset="0"/>
                <a:cs typeface="Helvetica" charset="0"/>
              </a:rPr>
              <a:t>Marc Torchala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579145" y="33462"/>
            <a:ext cx="56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4C0F49E-C000-F84D-A02F-74E671EBD9F4}" type="slidenum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pPr algn="r"/>
              <a:t>‹Nr.›</a:t>
            </a:fld>
            <a:endParaRPr lang="de-DE" sz="12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0" y="38865"/>
            <a:ext cx="23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023192D-BAE1-D245-AB5C-2881A0B0907B}" type="datetime4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t>13. November 2018</a:t>
            </a:fld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Gerade Verbindung 15"/>
          <p:cNvCxnSpPr/>
          <p:nvPr userDrawn="1"/>
        </p:nvCxnSpPr>
        <p:spPr>
          <a:xfrm flipV="1">
            <a:off x="-14990" y="367587"/>
            <a:ext cx="9144000" cy="13252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6353353"/>
            <a:ext cx="9148970" cy="107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3938" y="6448811"/>
            <a:ext cx="496124" cy="352509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7482477" y="6371044"/>
            <a:ext cx="164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baseline="0" dirty="0" smtClean="0">
                <a:effectLst/>
                <a:latin typeface="Helvetica" charset="0"/>
                <a:ea typeface="Helvetica" charset="0"/>
                <a:cs typeface="Helvetica" charset="0"/>
              </a:rPr>
              <a:t>Moritz Nachtigall</a:t>
            </a:r>
          </a:p>
          <a:p>
            <a:pPr algn="r"/>
            <a:r>
              <a:rPr lang="de-DE" sz="1400" b="1" baseline="0" dirty="0" smtClean="0">
                <a:effectLst/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1400" b="1" baseline="0" dirty="0" err="1" smtClean="0">
                <a:effectLst/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45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50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Tutorium Context Aware and Mobile Computing         Marc Torchala Bachelor of Science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49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Tutorium Context Aware and Mobile Computing         Marc Torchala Bachelor of Science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6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6" y="2505075"/>
            <a:ext cx="3887391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Tutorium Context Aware and Mobile Computing         Marc Torchala Bachelor of Science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01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Tutorium Context Aware and Mobile Computing         Marc Torchala Bachelor of Science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Tutorium Context Aware and Mobile Computing         Marc Torchala Bachelor of Science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74" indent="0">
              <a:buNone/>
              <a:defRPr sz="2100"/>
            </a:lvl2pPr>
            <a:lvl3pPr marL="685750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2" indent="0">
              <a:buNone/>
              <a:defRPr sz="1500"/>
            </a:lvl6pPr>
            <a:lvl7pPr marL="2057247" indent="0">
              <a:buNone/>
              <a:defRPr sz="1500"/>
            </a:lvl7pPr>
            <a:lvl8pPr marL="2400120" indent="0">
              <a:buNone/>
              <a:defRPr sz="1500"/>
            </a:lvl8pPr>
            <a:lvl9pPr marL="2742994" indent="0">
              <a:buNone/>
              <a:defRPr sz="15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Tutorium Context Aware and Mobile Computing         Marc Torchala Bachelor of Science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56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5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71438" indent="-171438" algn="l" defTabSz="685750" rtl="0" eaLnBrk="1" latinLnBrk="0" hangingPunct="1">
        <a:lnSpc>
          <a:spcPct val="90000"/>
        </a:lnSpc>
        <a:spcBef>
          <a:spcPts val="751"/>
        </a:spcBef>
        <a:buClr>
          <a:srgbClr val="FF0000"/>
        </a:buClr>
        <a:buFont typeface="Arial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14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187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061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2935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810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4" Type="http://schemas.openxmlformats.org/officeDocument/2006/relationships/image" Target="../media/image3.png"/><Relationship Id="rId5" Type="http://schemas.openxmlformats.org/officeDocument/2006/relationships/image" Target="../media/image5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4" Type="http://schemas.openxmlformats.org/officeDocument/2006/relationships/image" Target="../media/image4.png"/><Relationship Id="rId5" Type="http://schemas.openxmlformats.org/officeDocument/2006/relationships/image" Target="../media/image7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2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Dateiformate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Bilder werden meistens komprimiert gespeichert</a:t>
            </a:r>
          </a:p>
          <a:p>
            <a:endParaRPr lang="de-DE" dirty="0"/>
          </a:p>
          <a:p>
            <a:r>
              <a:rPr lang="de-DE" dirty="0" smtClean="0"/>
              <a:t>JPEG verändert auch bereits komprimierte Dateien</a:t>
            </a:r>
          </a:p>
          <a:p>
            <a:endParaRPr lang="de-DE" dirty="0" smtClean="0"/>
          </a:p>
          <a:p>
            <a:r>
              <a:rPr lang="de-DE" dirty="0" smtClean="0"/>
              <a:t>Hierdurch können </a:t>
            </a:r>
            <a:r>
              <a:rPr lang="de-DE" dirty="0" err="1"/>
              <a:t>s</a:t>
            </a:r>
            <a:r>
              <a:rPr lang="de-DE" dirty="0" err="1" smtClean="0"/>
              <a:t>teganographische</a:t>
            </a:r>
            <a:r>
              <a:rPr lang="de-DE" dirty="0" smtClean="0"/>
              <a:t> Informationen verloren gehen</a:t>
            </a:r>
          </a:p>
          <a:p>
            <a:endParaRPr lang="de-DE" dirty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3103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JPEG-Kompression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b="1" dirty="0" smtClean="0"/>
          </a:p>
          <a:p>
            <a:endParaRPr lang="de-DE" dirty="0"/>
          </a:p>
        </p:txBody>
      </p:sp>
      <p:pic>
        <p:nvPicPr>
          <p:cNvPr id="3074" name="Picture 2" descr="C:\Big Data\290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41" y="1473083"/>
            <a:ext cx="7689209" cy="416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88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/>
          <a:p>
            <a:r>
              <a:rPr lang="de-DE" dirty="0"/>
              <a:t>Least </a:t>
            </a:r>
            <a:r>
              <a:rPr lang="de-DE" dirty="0" err="1"/>
              <a:t>Significant</a:t>
            </a:r>
            <a:r>
              <a:rPr lang="de-DE" dirty="0"/>
              <a:t> Bit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="" xmlns:a16="http://schemas.microsoft.com/office/drawing/2014/main" id="{4B151A84-1B23-5D44-B458-480E5CACA64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796182" y="3949698"/>
          <a:ext cx="1800000" cy="18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000">
                  <a:extLst>
                    <a:ext uri="{9D8B030D-6E8A-4147-A177-3AD203B41FA5}">
                      <a16:colId xmlns="" xmlns:a16="http://schemas.microsoft.com/office/drawing/2014/main" val="1793104185"/>
                    </a:ext>
                  </a:extLst>
                </a:gridCol>
                <a:gridCol w="450000">
                  <a:extLst>
                    <a:ext uri="{9D8B030D-6E8A-4147-A177-3AD203B41FA5}">
                      <a16:colId xmlns="" xmlns:a16="http://schemas.microsoft.com/office/drawing/2014/main" val="2564365368"/>
                    </a:ext>
                  </a:extLst>
                </a:gridCol>
                <a:gridCol w="450000">
                  <a:extLst>
                    <a:ext uri="{9D8B030D-6E8A-4147-A177-3AD203B41FA5}">
                      <a16:colId xmlns="" xmlns:a16="http://schemas.microsoft.com/office/drawing/2014/main" val="2895716269"/>
                    </a:ext>
                  </a:extLst>
                </a:gridCol>
                <a:gridCol w="450000">
                  <a:extLst>
                    <a:ext uri="{9D8B030D-6E8A-4147-A177-3AD203B41FA5}">
                      <a16:colId xmlns="" xmlns:a16="http://schemas.microsoft.com/office/drawing/2014/main" val="2846545993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45863001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117512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27872209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39815679"/>
                  </a:ext>
                </a:extLst>
              </a:tr>
            </a:tbl>
          </a:graphicData>
        </a:graphic>
      </p:graphicFrame>
      <p:sp>
        <p:nvSpPr>
          <p:cNvPr id="12" name="Rechteck 11">
            <a:extLst>
              <a:ext uri="{FF2B5EF4-FFF2-40B4-BE49-F238E27FC236}">
                <a16:creationId xmlns="" xmlns:a16="http://schemas.microsoft.com/office/drawing/2014/main" id="{D661AC50-4938-5049-8712-7924FCDA5E71}"/>
              </a:ext>
            </a:extLst>
          </p:cNvPr>
          <p:cNvSpPr/>
          <p:nvPr/>
        </p:nvSpPr>
        <p:spPr>
          <a:xfrm>
            <a:off x="1267725" y="4406880"/>
            <a:ext cx="415925" cy="4254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>
            <a:extLst>
              <a:ext uri="{FF2B5EF4-FFF2-40B4-BE49-F238E27FC236}">
                <a16:creationId xmlns="" xmlns:a16="http://schemas.microsoft.com/office/drawing/2014/main" id="{DB76D098-EBA4-E24E-92B8-163FB16868BA}"/>
              </a:ext>
            </a:extLst>
          </p:cNvPr>
          <p:cNvSpPr/>
          <p:nvPr/>
        </p:nvSpPr>
        <p:spPr>
          <a:xfrm>
            <a:off x="2783522" y="2662860"/>
            <a:ext cx="418704" cy="145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="" xmlns:a16="http://schemas.microsoft.com/office/drawing/2014/main" id="{C887F461-4D90-474E-9B89-23BC65C231C9}"/>
              </a:ext>
            </a:extLst>
          </p:cNvPr>
          <p:cNvSpPr txBox="1"/>
          <p:nvPr/>
        </p:nvSpPr>
        <p:spPr>
          <a:xfrm>
            <a:off x="1146032" y="5730276"/>
            <a:ext cx="110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Pixel </a:t>
            </a:r>
            <a:r>
              <a:rPr lang="de-DE" dirty="0" err="1"/>
              <a:t>Map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="" xmlns:a16="http://schemas.microsoft.com/office/drawing/2014/main" id="{80DB5BA5-2ED5-D647-B7BB-B1B32DA24895}"/>
              </a:ext>
            </a:extLst>
          </p:cNvPr>
          <p:cNvSpPr txBox="1"/>
          <p:nvPr/>
        </p:nvSpPr>
        <p:spPr>
          <a:xfrm>
            <a:off x="4282313" y="3574339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Ascii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="" xmlns:a16="http://schemas.microsoft.com/office/drawing/2014/main" id="{7496C66C-1E15-E645-9BFE-A543DD2FD105}"/>
              </a:ext>
            </a:extLst>
          </p:cNvPr>
          <p:cNvSpPr txBox="1"/>
          <p:nvPr/>
        </p:nvSpPr>
        <p:spPr>
          <a:xfrm>
            <a:off x="5478804" y="46506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01001110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="" xmlns:a16="http://schemas.microsoft.com/office/drawing/2014/main" id="{92870ED6-2512-EC44-BCC5-1F1CCEBB14C0}"/>
              </a:ext>
            </a:extLst>
          </p:cNvPr>
          <p:cNvSpPr txBox="1"/>
          <p:nvPr/>
        </p:nvSpPr>
        <p:spPr>
          <a:xfrm>
            <a:off x="5667912" y="3574273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Binär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="" xmlns:a16="http://schemas.microsoft.com/office/drawing/2014/main" id="{4AFD8E6B-31A6-EF45-AF9E-1C6A066A4F02}"/>
              </a:ext>
            </a:extLst>
          </p:cNvPr>
          <p:cNvSpPr/>
          <p:nvPr/>
        </p:nvSpPr>
        <p:spPr>
          <a:xfrm>
            <a:off x="808716" y="1794240"/>
            <a:ext cx="180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>
                <a:latin typeface="Andale Mono" panose="020B0509000000000004" pitchFamily="49" charset="0"/>
              </a:rPr>
              <a:t>Lorem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ipsum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dolor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sit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amet</a:t>
            </a:r>
            <a:r>
              <a:rPr lang="de-DE" sz="1600" dirty="0">
                <a:latin typeface="Andale Mono" panose="020B0509000000000004" pitchFamily="49" charset="0"/>
              </a:rPr>
              <a:t>, </a:t>
            </a:r>
            <a:r>
              <a:rPr lang="de-DE" sz="1600" dirty="0" err="1">
                <a:latin typeface="Andale Mono" panose="020B0509000000000004" pitchFamily="49" charset="0"/>
              </a:rPr>
              <a:t>consetetur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sadipscing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elitr</a:t>
            </a:r>
            <a:r>
              <a:rPr lang="de-DE" sz="1600" dirty="0">
                <a:latin typeface="Andale Mono" panose="020B0509000000000004" pitchFamily="49" charset="0"/>
              </a:rPr>
              <a:t>, </a:t>
            </a:r>
            <a:r>
              <a:rPr lang="de-DE" sz="1600" dirty="0" err="1">
                <a:latin typeface="Andale Mono" panose="020B0509000000000004" pitchFamily="49" charset="0"/>
              </a:rPr>
              <a:t>sed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diam</a:t>
            </a:r>
            <a:endParaRPr lang="de-DE" sz="1600" dirty="0">
              <a:latin typeface="Andale Mono" panose="020B0509000000000004" pitchFamily="49" charset="0"/>
            </a:endParaRPr>
          </a:p>
        </p:txBody>
      </p:sp>
      <p:sp>
        <p:nvSpPr>
          <p:cNvPr id="22" name="Pfeil nach rechts 21">
            <a:extLst>
              <a:ext uri="{FF2B5EF4-FFF2-40B4-BE49-F238E27FC236}">
                <a16:creationId xmlns="" xmlns:a16="http://schemas.microsoft.com/office/drawing/2014/main" id="{BF69A26C-FC84-A546-BA8E-0AA858501DD7}"/>
              </a:ext>
            </a:extLst>
          </p:cNvPr>
          <p:cNvSpPr/>
          <p:nvPr/>
        </p:nvSpPr>
        <p:spPr>
          <a:xfrm>
            <a:off x="4944022" y="2668295"/>
            <a:ext cx="418704" cy="145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="" xmlns:a16="http://schemas.microsoft.com/office/drawing/2014/main" id="{0278C1FD-B8FE-4644-B1E4-4308F77AA079}"/>
              </a:ext>
            </a:extLst>
          </p:cNvPr>
          <p:cNvSpPr/>
          <p:nvPr/>
        </p:nvSpPr>
        <p:spPr>
          <a:xfrm>
            <a:off x="1745183" y="2111389"/>
            <a:ext cx="142576" cy="2070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="" xmlns:a16="http://schemas.microsoft.com/office/drawing/2014/main" id="{1728373E-2BBC-0540-9B0A-07DD41E6FD17}"/>
              </a:ext>
            </a:extLst>
          </p:cNvPr>
          <p:cNvSpPr txBox="1"/>
          <p:nvPr/>
        </p:nvSpPr>
        <p:spPr>
          <a:xfrm>
            <a:off x="3338570" y="2550764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</a:t>
            </a:r>
          </a:p>
        </p:txBody>
      </p:sp>
      <p:sp>
        <p:nvSpPr>
          <p:cNvPr id="27" name="Pfeil nach rechts 26">
            <a:extLst>
              <a:ext uri="{FF2B5EF4-FFF2-40B4-BE49-F238E27FC236}">
                <a16:creationId xmlns="" xmlns:a16="http://schemas.microsoft.com/office/drawing/2014/main" id="{D1449B73-AA44-7640-9F6D-C7DE4117DBB9}"/>
              </a:ext>
            </a:extLst>
          </p:cNvPr>
          <p:cNvSpPr/>
          <p:nvPr/>
        </p:nvSpPr>
        <p:spPr>
          <a:xfrm>
            <a:off x="3758704" y="2673514"/>
            <a:ext cx="418704" cy="145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="" xmlns:a16="http://schemas.microsoft.com/office/drawing/2014/main" id="{71D1A6D2-C19B-754E-9D86-3291C844EACA}"/>
              </a:ext>
            </a:extLst>
          </p:cNvPr>
          <p:cNvSpPr txBox="1"/>
          <p:nvPr/>
        </p:nvSpPr>
        <p:spPr>
          <a:xfrm>
            <a:off x="5478804" y="257553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01101001</a:t>
            </a:r>
          </a:p>
        </p:txBody>
      </p:sp>
      <p:sp>
        <p:nvSpPr>
          <p:cNvPr id="29" name="Pfeil nach rechts 28">
            <a:extLst>
              <a:ext uri="{FF2B5EF4-FFF2-40B4-BE49-F238E27FC236}">
                <a16:creationId xmlns="" xmlns:a16="http://schemas.microsoft.com/office/drawing/2014/main" id="{C23A2E74-C480-034A-BD80-190F5A1AC1F1}"/>
              </a:ext>
            </a:extLst>
          </p:cNvPr>
          <p:cNvSpPr/>
          <p:nvPr/>
        </p:nvSpPr>
        <p:spPr>
          <a:xfrm>
            <a:off x="2783521" y="4750401"/>
            <a:ext cx="418705" cy="145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="" xmlns:a16="http://schemas.microsoft.com/office/drawing/2014/main" id="{426B111E-CE9C-D14F-9261-7D06B742709C}"/>
              </a:ext>
            </a:extLst>
          </p:cNvPr>
          <p:cNvSpPr txBox="1"/>
          <p:nvPr/>
        </p:nvSpPr>
        <p:spPr>
          <a:xfrm>
            <a:off x="3252996" y="46506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78</a:t>
            </a:r>
          </a:p>
        </p:txBody>
      </p:sp>
      <p:sp>
        <p:nvSpPr>
          <p:cNvPr id="31" name="Pfeil nach rechts 30">
            <a:extLst>
              <a:ext uri="{FF2B5EF4-FFF2-40B4-BE49-F238E27FC236}">
                <a16:creationId xmlns="" xmlns:a16="http://schemas.microsoft.com/office/drawing/2014/main" id="{846150B6-CD17-864F-AEC5-85E84BF085B0}"/>
              </a:ext>
            </a:extLst>
          </p:cNvPr>
          <p:cNvSpPr/>
          <p:nvPr/>
        </p:nvSpPr>
        <p:spPr>
          <a:xfrm>
            <a:off x="3758704" y="4764869"/>
            <a:ext cx="1604022" cy="130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="" xmlns:a16="http://schemas.microsoft.com/office/drawing/2014/main" id="{CAC378BD-11FD-8B46-828A-11DF7B25674F}"/>
              </a:ext>
            </a:extLst>
          </p:cNvPr>
          <p:cNvSpPr txBox="1"/>
          <p:nvPr/>
        </p:nvSpPr>
        <p:spPr>
          <a:xfrm>
            <a:off x="4292220" y="256141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105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="" xmlns:a16="http://schemas.microsoft.com/office/drawing/2014/main" id="{02AF5F33-406D-4646-AF98-1DCEE6EE1281}"/>
              </a:ext>
            </a:extLst>
          </p:cNvPr>
          <p:cNvSpPr txBox="1"/>
          <p:nvPr/>
        </p:nvSpPr>
        <p:spPr>
          <a:xfrm>
            <a:off x="1413508" y="1424908"/>
            <a:ext cx="56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Text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="" xmlns:a16="http://schemas.microsoft.com/office/drawing/2014/main" id="{6350F64E-245D-8547-BD5B-216BA3F58A11}"/>
              </a:ext>
            </a:extLst>
          </p:cNvPr>
          <p:cNvSpPr txBox="1"/>
          <p:nvPr/>
        </p:nvSpPr>
        <p:spPr>
          <a:xfrm>
            <a:off x="7394530" y="3574273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0100111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="" xmlns:a16="http://schemas.microsoft.com/office/drawing/2014/main" id="{F26871B9-F063-CD40-94DE-F61A542737F7}"/>
              </a:ext>
            </a:extLst>
          </p:cNvPr>
          <p:cNvSpPr/>
          <p:nvPr/>
        </p:nvSpPr>
        <p:spPr>
          <a:xfrm>
            <a:off x="5552947" y="4694691"/>
            <a:ext cx="827802" cy="283779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="" xmlns:a16="http://schemas.microsoft.com/office/drawing/2014/main" id="{C48281B8-D5D7-AC4C-912F-A626417A7BA0}"/>
              </a:ext>
            </a:extLst>
          </p:cNvPr>
          <p:cNvSpPr/>
          <p:nvPr/>
        </p:nvSpPr>
        <p:spPr>
          <a:xfrm>
            <a:off x="5581146" y="2610500"/>
            <a:ext cx="110150" cy="283779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="" xmlns:a16="http://schemas.microsoft.com/office/drawing/2014/main" id="{B3D5E505-3BC6-2E42-852F-071B6B8EEB33}"/>
              </a:ext>
            </a:extLst>
          </p:cNvPr>
          <p:cNvSpPr/>
          <p:nvPr/>
        </p:nvSpPr>
        <p:spPr>
          <a:xfrm>
            <a:off x="7471889" y="3617049"/>
            <a:ext cx="827802" cy="283779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>
            <a:extLst>
              <a:ext uri="{FF2B5EF4-FFF2-40B4-BE49-F238E27FC236}">
                <a16:creationId xmlns="" xmlns:a16="http://schemas.microsoft.com/office/drawing/2014/main" id="{204EF40F-4FDC-3040-8EB2-6753E48E0DA0}"/>
              </a:ext>
            </a:extLst>
          </p:cNvPr>
          <p:cNvSpPr/>
          <p:nvPr/>
        </p:nvSpPr>
        <p:spPr>
          <a:xfrm>
            <a:off x="8297370" y="3617048"/>
            <a:ext cx="110150" cy="283779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winkelte Verbindung 50">
            <a:extLst>
              <a:ext uri="{FF2B5EF4-FFF2-40B4-BE49-F238E27FC236}">
                <a16:creationId xmlns="" xmlns:a16="http://schemas.microsoft.com/office/drawing/2014/main" id="{839A9111-DE5A-C54D-8764-6BD4E4F2C2CD}"/>
              </a:ext>
            </a:extLst>
          </p:cNvPr>
          <p:cNvCxnSpPr>
            <a:stCxn id="42" idx="0"/>
            <a:endCxn id="40" idx="2"/>
          </p:cNvCxnSpPr>
          <p:nvPr/>
        </p:nvCxnSpPr>
        <p:spPr>
          <a:xfrm rot="5400000" flipH="1" flipV="1">
            <a:off x="6556096" y="3354357"/>
            <a:ext cx="751086" cy="19295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winkelte Verbindung 52">
            <a:extLst>
              <a:ext uri="{FF2B5EF4-FFF2-40B4-BE49-F238E27FC236}">
                <a16:creationId xmlns="" xmlns:a16="http://schemas.microsoft.com/office/drawing/2014/main" id="{36DBE74B-F50D-484B-8D7A-1F0787EB8D4F}"/>
              </a:ext>
            </a:extLst>
          </p:cNvPr>
          <p:cNvCxnSpPr>
            <a:stCxn id="44" idx="2"/>
            <a:endCxn id="47" idx="0"/>
          </p:cNvCxnSpPr>
          <p:nvPr/>
        </p:nvCxnSpPr>
        <p:spPr>
          <a:xfrm rot="16200000" flipH="1">
            <a:off x="6632949" y="1897551"/>
            <a:ext cx="722769" cy="27162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="" xmlns:a16="http://schemas.microsoft.com/office/drawing/2014/main" id="{DAC52C1B-2996-F44F-A793-3728E4F9FB28}"/>
              </a:ext>
            </a:extLst>
          </p:cNvPr>
          <p:cNvSpPr txBox="1"/>
          <p:nvPr/>
        </p:nvSpPr>
        <p:spPr>
          <a:xfrm>
            <a:off x="8207028" y="35742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08512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/>
      <p:bldP spid="18" grpId="0"/>
      <p:bldP spid="19" grpId="0"/>
      <p:bldP spid="22" grpId="0" animBg="1"/>
      <p:bldP spid="24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40" grpId="0"/>
      <p:bldP spid="42" grpId="0" animBg="1"/>
      <p:bldP spid="44" grpId="0" animBg="1"/>
      <p:bldP spid="46" grpId="0" animBg="1"/>
      <p:bldP spid="47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/>
          <a:p>
            <a:r>
              <a:rPr lang="de-DE" dirty="0"/>
              <a:t>Least </a:t>
            </a:r>
            <a:r>
              <a:rPr lang="de-DE" dirty="0" err="1"/>
              <a:t>Significant</a:t>
            </a:r>
            <a:r>
              <a:rPr lang="de-DE" dirty="0"/>
              <a:t> Bit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="" xmlns:a16="http://schemas.microsoft.com/office/drawing/2014/main" id="{4B151A84-1B23-5D44-B458-480E5CACA64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796182" y="3949698"/>
          <a:ext cx="1800000" cy="18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0000">
                  <a:extLst>
                    <a:ext uri="{9D8B030D-6E8A-4147-A177-3AD203B41FA5}">
                      <a16:colId xmlns="" xmlns:a16="http://schemas.microsoft.com/office/drawing/2014/main" val="1793104185"/>
                    </a:ext>
                  </a:extLst>
                </a:gridCol>
                <a:gridCol w="450000">
                  <a:extLst>
                    <a:ext uri="{9D8B030D-6E8A-4147-A177-3AD203B41FA5}">
                      <a16:colId xmlns="" xmlns:a16="http://schemas.microsoft.com/office/drawing/2014/main" val="2564365368"/>
                    </a:ext>
                  </a:extLst>
                </a:gridCol>
                <a:gridCol w="450000">
                  <a:extLst>
                    <a:ext uri="{9D8B030D-6E8A-4147-A177-3AD203B41FA5}">
                      <a16:colId xmlns="" xmlns:a16="http://schemas.microsoft.com/office/drawing/2014/main" val="2895716269"/>
                    </a:ext>
                  </a:extLst>
                </a:gridCol>
                <a:gridCol w="450000">
                  <a:extLst>
                    <a:ext uri="{9D8B030D-6E8A-4147-A177-3AD203B41FA5}">
                      <a16:colId xmlns="" xmlns:a16="http://schemas.microsoft.com/office/drawing/2014/main" val="2846545993"/>
                    </a:ext>
                  </a:extLst>
                </a:gridCol>
              </a:tblGrid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45863001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78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61175127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44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27872209"/>
                  </a:ext>
                </a:extLst>
              </a:tr>
              <a:tr h="450000"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133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49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39815679"/>
                  </a:ext>
                </a:extLst>
              </a:tr>
            </a:tbl>
          </a:graphicData>
        </a:graphic>
      </p:graphicFrame>
      <p:sp>
        <p:nvSpPr>
          <p:cNvPr id="12" name="Rechteck 11">
            <a:extLst>
              <a:ext uri="{FF2B5EF4-FFF2-40B4-BE49-F238E27FC236}">
                <a16:creationId xmlns="" xmlns:a16="http://schemas.microsoft.com/office/drawing/2014/main" id="{D661AC50-4938-5049-8712-7924FCDA5E71}"/>
              </a:ext>
            </a:extLst>
          </p:cNvPr>
          <p:cNvSpPr/>
          <p:nvPr/>
        </p:nvSpPr>
        <p:spPr>
          <a:xfrm>
            <a:off x="1701676" y="4406880"/>
            <a:ext cx="415925" cy="4254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 nach rechts 12">
            <a:extLst>
              <a:ext uri="{FF2B5EF4-FFF2-40B4-BE49-F238E27FC236}">
                <a16:creationId xmlns="" xmlns:a16="http://schemas.microsoft.com/office/drawing/2014/main" id="{DB76D098-EBA4-E24E-92B8-163FB16868BA}"/>
              </a:ext>
            </a:extLst>
          </p:cNvPr>
          <p:cNvSpPr/>
          <p:nvPr/>
        </p:nvSpPr>
        <p:spPr>
          <a:xfrm>
            <a:off x="2783522" y="2662860"/>
            <a:ext cx="418704" cy="145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="" xmlns:a16="http://schemas.microsoft.com/office/drawing/2014/main" id="{C887F461-4D90-474E-9B89-23BC65C231C9}"/>
              </a:ext>
            </a:extLst>
          </p:cNvPr>
          <p:cNvSpPr txBox="1"/>
          <p:nvPr/>
        </p:nvSpPr>
        <p:spPr>
          <a:xfrm>
            <a:off x="1146032" y="5730276"/>
            <a:ext cx="110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Pixel </a:t>
            </a:r>
            <a:r>
              <a:rPr lang="de-DE" dirty="0" err="1"/>
              <a:t>Map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="" xmlns:a16="http://schemas.microsoft.com/office/drawing/2014/main" id="{80DB5BA5-2ED5-D647-B7BB-B1B32DA24895}"/>
              </a:ext>
            </a:extLst>
          </p:cNvPr>
          <p:cNvSpPr txBox="1"/>
          <p:nvPr/>
        </p:nvSpPr>
        <p:spPr>
          <a:xfrm>
            <a:off x="4282313" y="3574339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Ascii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="" xmlns:a16="http://schemas.microsoft.com/office/drawing/2014/main" id="{7496C66C-1E15-E645-9BFE-A543DD2FD105}"/>
              </a:ext>
            </a:extLst>
          </p:cNvPr>
          <p:cNvSpPr txBox="1"/>
          <p:nvPr/>
        </p:nvSpPr>
        <p:spPr>
          <a:xfrm>
            <a:off x="5478804" y="465064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00010110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="" xmlns:a16="http://schemas.microsoft.com/office/drawing/2014/main" id="{92870ED6-2512-EC44-BCC5-1F1CCEBB14C0}"/>
              </a:ext>
            </a:extLst>
          </p:cNvPr>
          <p:cNvSpPr txBox="1"/>
          <p:nvPr/>
        </p:nvSpPr>
        <p:spPr>
          <a:xfrm>
            <a:off x="5667912" y="3574273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Binär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="" xmlns:a16="http://schemas.microsoft.com/office/drawing/2014/main" id="{4AFD8E6B-31A6-EF45-AF9E-1C6A066A4F02}"/>
              </a:ext>
            </a:extLst>
          </p:cNvPr>
          <p:cNvSpPr/>
          <p:nvPr/>
        </p:nvSpPr>
        <p:spPr>
          <a:xfrm>
            <a:off x="808716" y="1794240"/>
            <a:ext cx="1800000" cy="18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 err="1">
                <a:latin typeface="Andale Mono" panose="020B0509000000000004" pitchFamily="49" charset="0"/>
              </a:rPr>
              <a:t>Lorem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ipsum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dolor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sit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amet</a:t>
            </a:r>
            <a:r>
              <a:rPr lang="de-DE" sz="1600" dirty="0">
                <a:latin typeface="Andale Mono" panose="020B0509000000000004" pitchFamily="49" charset="0"/>
              </a:rPr>
              <a:t>, </a:t>
            </a:r>
            <a:r>
              <a:rPr lang="de-DE" sz="1600" dirty="0" err="1">
                <a:latin typeface="Andale Mono" panose="020B0509000000000004" pitchFamily="49" charset="0"/>
              </a:rPr>
              <a:t>consetetur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sadipscing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elitr</a:t>
            </a:r>
            <a:r>
              <a:rPr lang="de-DE" sz="1600" dirty="0">
                <a:latin typeface="Andale Mono" panose="020B0509000000000004" pitchFamily="49" charset="0"/>
              </a:rPr>
              <a:t>, </a:t>
            </a:r>
            <a:r>
              <a:rPr lang="de-DE" sz="1600" dirty="0" err="1">
                <a:latin typeface="Andale Mono" panose="020B0509000000000004" pitchFamily="49" charset="0"/>
              </a:rPr>
              <a:t>sed</a:t>
            </a:r>
            <a:r>
              <a:rPr lang="de-DE" sz="1600" dirty="0">
                <a:latin typeface="Andale Mono" panose="020B0509000000000004" pitchFamily="49" charset="0"/>
              </a:rPr>
              <a:t> </a:t>
            </a:r>
            <a:r>
              <a:rPr lang="de-DE" sz="1600" dirty="0" err="1">
                <a:latin typeface="Andale Mono" panose="020B0509000000000004" pitchFamily="49" charset="0"/>
              </a:rPr>
              <a:t>diam</a:t>
            </a:r>
            <a:endParaRPr lang="de-DE" sz="1600" dirty="0">
              <a:latin typeface="Andale Mono" panose="020B0509000000000004" pitchFamily="49" charset="0"/>
            </a:endParaRPr>
          </a:p>
        </p:txBody>
      </p:sp>
      <p:sp>
        <p:nvSpPr>
          <p:cNvPr id="22" name="Pfeil nach rechts 21">
            <a:extLst>
              <a:ext uri="{FF2B5EF4-FFF2-40B4-BE49-F238E27FC236}">
                <a16:creationId xmlns="" xmlns:a16="http://schemas.microsoft.com/office/drawing/2014/main" id="{BF69A26C-FC84-A546-BA8E-0AA858501DD7}"/>
              </a:ext>
            </a:extLst>
          </p:cNvPr>
          <p:cNvSpPr/>
          <p:nvPr/>
        </p:nvSpPr>
        <p:spPr>
          <a:xfrm>
            <a:off x="4944022" y="2668295"/>
            <a:ext cx="418704" cy="145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="" xmlns:a16="http://schemas.microsoft.com/office/drawing/2014/main" id="{0278C1FD-B8FE-4644-B1E4-4308F77AA079}"/>
              </a:ext>
            </a:extLst>
          </p:cNvPr>
          <p:cNvSpPr/>
          <p:nvPr/>
        </p:nvSpPr>
        <p:spPr>
          <a:xfrm>
            <a:off x="1745183" y="2111389"/>
            <a:ext cx="142576" cy="2070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="" xmlns:a16="http://schemas.microsoft.com/office/drawing/2014/main" id="{1728373E-2BBC-0540-9B0A-07DD41E6FD17}"/>
              </a:ext>
            </a:extLst>
          </p:cNvPr>
          <p:cNvSpPr txBox="1"/>
          <p:nvPr/>
        </p:nvSpPr>
        <p:spPr>
          <a:xfrm>
            <a:off x="3338570" y="2550764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</a:t>
            </a:r>
          </a:p>
        </p:txBody>
      </p:sp>
      <p:sp>
        <p:nvSpPr>
          <p:cNvPr id="27" name="Pfeil nach rechts 26">
            <a:extLst>
              <a:ext uri="{FF2B5EF4-FFF2-40B4-BE49-F238E27FC236}">
                <a16:creationId xmlns="" xmlns:a16="http://schemas.microsoft.com/office/drawing/2014/main" id="{D1449B73-AA44-7640-9F6D-C7DE4117DBB9}"/>
              </a:ext>
            </a:extLst>
          </p:cNvPr>
          <p:cNvSpPr/>
          <p:nvPr/>
        </p:nvSpPr>
        <p:spPr>
          <a:xfrm>
            <a:off x="3758704" y="2673514"/>
            <a:ext cx="418704" cy="145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="" xmlns:a16="http://schemas.microsoft.com/office/drawing/2014/main" id="{71D1A6D2-C19B-754E-9D86-3291C844EACA}"/>
              </a:ext>
            </a:extLst>
          </p:cNvPr>
          <p:cNvSpPr txBox="1"/>
          <p:nvPr/>
        </p:nvSpPr>
        <p:spPr>
          <a:xfrm>
            <a:off x="5478804" y="257553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01101001</a:t>
            </a:r>
          </a:p>
        </p:txBody>
      </p:sp>
      <p:sp>
        <p:nvSpPr>
          <p:cNvPr id="29" name="Pfeil nach rechts 28">
            <a:extLst>
              <a:ext uri="{FF2B5EF4-FFF2-40B4-BE49-F238E27FC236}">
                <a16:creationId xmlns="" xmlns:a16="http://schemas.microsoft.com/office/drawing/2014/main" id="{C23A2E74-C480-034A-BD80-190F5A1AC1F1}"/>
              </a:ext>
            </a:extLst>
          </p:cNvPr>
          <p:cNvSpPr/>
          <p:nvPr/>
        </p:nvSpPr>
        <p:spPr>
          <a:xfrm>
            <a:off x="2783521" y="4750401"/>
            <a:ext cx="418705" cy="145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="" xmlns:a16="http://schemas.microsoft.com/office/drawing/2014/main" id="{426B111E-CE9C-D14F-9261-7D06B742709C}"/>
              </a:ext>
            </a:extLst>
          </p:cNvPr>
          <p:cNvSpPr txBox="1"/>
          <p:nvPr/>
        </p:nvSpPr>
        <p:spPr>
          <a:xfrm>
            <a:off x="3252996" y="46506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22</a:t>
            </a:r>
          </a:p>
        </p:txBody>
      </p:sp>
      <p:sp>
        <p:nvSpPr>
          <p:cNvPr id="31" name="Pfeil nach rechts 30">
            <a:extLst>
              <a:ext uri="{FF2B5EF4-FFF2-40B4-BE49-F238E27FC236}">
                <a16:creationId xmlns="" xmlns:a16="http://schemas.microsoft.com/office/drawing/2014/main" id="{846150B6-CD17-864F-AEC5-85E84BF085B0}"/>
              </a:ext>
            </a:extLst>
          </p:cNvPr>
          <p:cNvSpPr/>
          <p:nvPr/>
        </p:nvSpPr>
        <p:spPr>
          <a:xfrm>
            <a:off x="3758704" y="4764869"/>
            <a:ext cx="1604022" cy="1306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="" xmlns:a16="http://schemas.microsoft.com/office/drawing/2014/main" id="{CAC378BD-11FD-8B46-828A-11DF7B25674F}"/>
              </a:ext>
            </a:extLst>
          </p:cNvPr>
          <p:cNvSpPr txBox="1"/>
          <p:nvPr/>
        </p:nvSpPr>
        <p:spPr>
          <a:xfrm>
            <a:off x="4292220" y="256141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105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="" xmlns:a16="http://schemas.microsoft.com/office/drawing/2014/main" id="{02AF5F33-406D-4646-AF98-1DCEE6EE1281}"/>
              </a:ext>
            </a:extLst>
          </p:cNvPr>
          <p:cNvSpPr txBox="1"/>
          <p:nvPr/>
        </p:nvSpPr>
        <p:spPr>
          <a:xfrm>
            <a:off x="1413508" y="1424908"/>
            <a:ext cx="56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Text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="" xmlns:a16="http://schemas.microsoft.com/office/drawing/2014/main" id="{6350F64E-245D-8547-BD5B-216BA3F58A11}"/>
              </a:ext>
            </a:extLst>
          </p:cNvPr>
          <p:cNvSpPr txBox="1"/>
          <p:nvPr/>
        </p:nvSpPr>
        <p:spPr>
          <a:xfrm>
            <a:off x="7394530" y="357427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00010111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="" xmlns:a16="http://schemas.microsoft.com/office/drawing/2014/main" id="{F26871B9-F063-CD40-94DE-F61A542737F7}"/>
              </a:ext>
            </a:extLst>
          </p:cNvPr>
          <p:cNvSpPr/>
          <p:nvPr/>
        </p:nvSpPr>
        <p:spPr>
          <a:xfrm>
            <a:off x="5552947" y="4694691"/>
            <a:ext cx="827802" cy="283779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="" xmlns:a16="http://schemas.microsoft.com/office/drawing/2014/main" id="{C48281B8-D5D7-AC4C-912F-A626417A7BA0}"/>
              </a:ext>
            </a:extLst>
          </p:cNvPr>
          <p:cNvSpPr/>
          <p:nvPr/>
        </p:nvSpPr>
        <p:spPr>
          <a:xfrm>
            <a:off x="5689632" y="2610500"/>
            <a:ext cx="110150" cy="283779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="" xmlns:a16="http://schemas.microsoft.com/office/drawing/2014/main" id="{B3D5E505-3BC6-2E42-852F-071B6B8EEB33}"/>
              </a:ext>
            </a:extLst>
          </p:cNvPr>
          <p:cNvSpPr/>
          <p:nvPr/>
        </p:nvSpPr>
        <p:spPr>
          <a:xfrm>
            <a:off x="7471889" y="3617049"/>
            <a:ext cx="827802" cy="283779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>
            <a:extLst>
              <a:ext uri="{FF2B5EF4-FFF2-40B4-BE49-F238E27FC236}">
                <a16:creationId xmlns="" xmlns:a16="http://schemas.microsoft.com/office/drawing/2014/main" id="{204EF40F-4FDC-3040-8EB2-6753E48E0DA0}"/>
              </a:ext>
            </a:extLst>
          </p:cNvPr>
          <p:cNvSpPr/>
          <p:nvPr/>
        </p:nvSpPr>
        <p:spPr>
          <a:xfrm>
            <a:off x="8297370" y="3617048"/>
            <a:ext cx="110150" cy="283779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1" name="Gewinkelte Verbindung 50">
            <a:extLst>
              <a:ext uri="{FF2B5EF4-FFF2-40B4-BE49-F238E27FC236}">
                <a16:creationId xmlns="" xmlns:a16="http://schemas.microsoft.com/office/drawing/2014/main" id="{839A9111-DE5A-C54D-8764-6BD4E4F2C2CD}"/>
              </a:ext>
            </a:extLst>
          </p:cNvPr>
          <p:cNvCxnSpPr>
            <a:stCxn id="42" idx="0"/>
            <a:endCxn id="40" idx="2"/>
          </p:cNvCxnSpPr>
          <p:nvPr/>
        </p:nvCxnSpPr>
        <p:spPr>
          <a:xfrm rot="5400000" flipH="1" flipV="1">
            <a:off x="6585351" y="3325102"/>
            <a:ext cx="751086" cy="19880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winkelte Verbindung 52">
            <a:extLst>
              <a:ext uri="{FF2B5EF4-FFF2-40B4-BE49-F238E27FC236}">
                <a16:creationId xmlns="" xmlns:a16="http://schemas.microsoft.com/office/drawing/2014/main" id="{36DBE74B-F50D-484B-8D7A-1F0787EB8D4F}"/>
              </a:ext>
            </a:extLst>
          </p:cNvPr>
          <p:cNvCxnSpPr>
            <a:stCxn id="44" idx="2"/>
            <a:endCxn id="47" idx="0"/>
          </p:cNvCxnSpPr>
          <p:nvPr/>
        </p:nvCxnSpPr>
        <p:spPr>
          <a:xfrm rot="16200000" flipH="1">
            <a:off x="6687192" y="1951794"/>
            <a:ext cx="722769" cy="26077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09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 in </a:t>
            </a:r>
            <a:r>
              <a:rPr lang="de-DE" dirty="0" err="1"/>
              <a:t>Ascii</a:t>
            </a:r>
            <a:endParaRPr lang="de-DE" dirty="0"/>
          </a:p>
        </p:txBody>
      </p:sp>
      <p:pic>
        <p:nvPicPr>
          <p:cNvPr id="23" name="Grafik 22">
            <a:extLst>
              <a:ext uri="{FF2B5EF4-FFF2-40B4-BE49-F238E27FC236}">
                <a16:creationId xmlns="" xmlns:a16="http://schemas.microsoft.com/office/drawing/2014/main" id="{97E32352-D993-7044-85BB-3926FD99A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93850"/>
            <a:ext cx="82296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9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 in Binär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="" xmlns:a16="http://schemas.microsoft.com/office/drawing/2014/main" id="{F69BB79F-E552-4E4C-8CBE-957E849CC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0" y="1590413"/>
            <a:ext cx="77978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 in Binär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="" xmlns:a16="http://schemas.microsoft.com/office/drawing/2014/main" id="{F69BB79F-E552-4E4C-8CBE-957E849CC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39" y="1719084"/>
            <a:ext cx="7122921" cy="429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5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Bits einfügen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3F8E3A34-2CAD-614D-9FEE-921CF91B4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5510"/>
            <a:ext cx="9144000" cy="493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8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Speichern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="" xmlns:a16="http://schemas.microsoft.com/office/drawing/2014/main" id="{38BF1D61-EFE8-0C43-8139-76BD0D7A6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700" y="1593847"/>
            <a:ext cx="50546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5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Codiertes Bild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FF955252-EF42-9849-8D62-41A51BA9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61" y="1299279"/>
            <a:ext cx="6340677" cy="475550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="" xmlns:a16="http://schemas.microsoft.com/office/drawing/2014/main" id="{7ED115AE-E08B-4E47-BB15-47786E04EDF1}"/>
              </a:ext>
            </a:extLst>
          </p:cNvPr>
          <p:cNvSpPr txBox="1"/>
          <p:nvPr/>
        </p:nvSpPr>
        <p:spPr>
          <a:xfrm>
            <a:off x="3837759" y="1609574"/>
            <a:ext cx="146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Bit pro Pixel</a:t>
            </a:r>
          </a:p>
        </p:txBody>
      </p:sp>
    </p:spTree>
    <p:extLst>
      <p:ext uri="{BB962C8B-B14F-4D97-AF65-F5344CB8AC3E}">
        <p14:creationId xmlns:p14="http://schemas.microsoft.com/office/powerpoint/2010/main" val="150032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Grundlagen der </a:t>
            </a:r>
            <a:r>
              <a:rPr lang="de-DE" b="1" dirty="0" err="1" smtClean="0"/>
              <a:t>Steganographie</a:t>
            </a:r>
            <a:endParaRPr lang="de-DE" b="1" dirty="0" smtClean="0"/>
          </a:p>
          <a:p>
            <a:pPr lvl="1"/>
            <a:r>
              <a:rPr lang="de-DE" dirty="0" smtClean="0"/>
              <a:t>Erläuterung</a:t>
            </a:r>
          </a:p>
          <a:p>
            <a:pPr lvl="1"/>
            <a:r>
              <a:rPr lang="de-DE" dirty="0" smtClean="0"/>
              <a:t>Geschichtliches</a:t>
            </a:r>
          </a:p>
          <a:p>
            <a:pPr lvl="1"/>
            <a:r>
              <a:rPr lang="de-DE" dirty="0" smtClean="0"/>
              <a:t>Anwendungen heute</a:t>
            </a:r>
            <a:br>
              <a:rPr lang="de-DE" dirty="0" smtClean="0"/>
            </a:br>
            <a:endParaRPr lang="de-DE" dirty="0" smtClean="0"/>
          </a:p>
          <a:p>
            <a:r>
              <a:rPr lang="de-DE" b="1" dirty="0" smtClean="0"/>
              <a:t>Anwendung von </a:t>
            </a:r>
            <a:r>
              <a:rPr lang="de-DE" b="1" dirty="0" err="1" smtClean="0"/>
              <a:t>steganographischen</a:t>
            </a:r>
            <a:r>
              <a:rPr lang="de-DE" b="1" dirty="0" smtClean="0"/>
              <a:t> Verfahren</a:t>
            </a:r>
          </a:p>
          <a:p>
            <a:pPr lvl="1"/>
            <a:r>
              <a:rPr lang="de-DE" dirty="0"/>
              <a:t>n</a:t>
            </a:r>
            <a:r>
              <a:rPr lang="de-DE" dirty="0" smtClean="0"/>
              <a:t>aiver Ansatz</a:t>
            </a:r>
          </a:p>
          <a:p>
            <a:pPr lvl="1"/>
            <a:r>
              <a:rPr lang="de-DE" dirty="0"/>
              <a:t>t</a:t>
            </a:r>
            <a:r>
              <a:rPr lang="de-DE" dirty="0" smtClean="0"/>
              <a:t>echnische Grundlagen zu Bildern</a:t>
            </a:r>
          </a:p>
          <a:p>
            <a:pPr lvl="1"/>
            <a:r>
              <a:rPr lang="de-DE" dirty="0" smtClean="0"/>
              <a:t>Speicherung von Bildern und Kompression</a:t>
            </a:r>
          </a:p>
          <a:p>
            <a:pPr lvl="1"/>
            <a:r>
              <a:rPr lang="de-DE" dirty="0" smtClean="0"/>
              <a:t>LSB-Methodik</a:t>
            </a:r>
            <a:br>
              <a:rPr lang="de-DE" dirty="0" smtClean="0"/>
            </a:br>
            <a:endParaRPr lang="de-DE" dirty="0"/>
          </a:p>
          <a:p>
            <a:r>
              <a:rPr lang="de-DE" b="1" dirty="0" smtClean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13204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Verteilung der Bits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75974717-D42F-0745-A3CE-4518ECE0A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168" y="1388110"/>
            <a:ext cx="70358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Verteilung der Bits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="" xmlns:a16="http://schemas.microsoft.com/office/drawing/2014/main" id="{042E58FD-4D23-334A-A6C6-60F5D2C4D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440" y="1402178"/>
            <a:ext cx="70358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8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 Bit pro Pixel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FF955252-EF42-9849-8D62-41A51BA9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61" y="1350079"/>
            <a:ext cx="6340677" cy="47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1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 Bit pro Pixel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FF955252-EF42-9849-8D62-41A51BA9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61" y="1540579"/>
            <a:ext cx="6340677" cy="47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7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Bit pro Pixel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FF955252-EF42-9849-8D62-41A51BA9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61" y="1350079"/>
            <a:ext cx="6340677" cy="47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5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 Bit pro Pixel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FF955252-EF42-9849-8D62-41A51BA9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62" y="1537481"/>
            <a:ext cx="6340676" cy="47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0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Bit pro Pixel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FF955252-EF42-9849-8D62-41A51BA9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62" y="1350079"/>
            <a:ext cx="6340676" cy="47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2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Bit pro Pixel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FF955252-EF42-9849-8D62-41A51BA97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61" y="1537481"/>
            <a:ext cx="6340676" cy="47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3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 Bit pro Pixel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FF955252-EF42-9849-8D62-41A51BA9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61" y="1350079"/>
            <a:ext cx="6340676" cy="47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5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 Bit pro Pixel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FF955252-EF42-9849-8D62-41A51BA9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61" y="1537481"/>
            <a:ext cx="6340676" cy="475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5FF6CD7F-1442-4093-94B4-D780428F1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Steganographie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32D3E699-82FD-4FAB-9360-39ACF8561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dirty="0"/>
              <a:t>Griechisch: </a:t>
            </a:r>
            <a:r>
              <a:rPr lang="de-DE" dirty="0" err="1"/>
              <a:t>steganos</a:t>
            </a:r>
            <a:r>
              <a:rPr lang="de-DE" dirty="0"/>
              <a:t> – bedeckt; </a:t>
            </a:r>
            <a:r>
              <a:rPr lang="de-DE" dirty="0" err="1"/>
              <a:t>graphein</a:t>
            </a:r>
            <a:r>
              <a:rPr lang="de-DE" dirty="0"/>
              <a:t> – schreiben</a:t>
            </a:r>
          </a:p>
          <a:p>
            <a:r>
              <a:rPr lang="de-DE" dirty="0"/>
              <a:t>Nachrichten in einem bestimmten Medium verborgen speichern</a:t>
            </a:r>
          </a:p>
          <a:p>
            <a:pPr marL="0" indent="0">
              <a:buNone/>
            </a:pP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			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="" xmlns:a16="http://schemas.microsoft.com/office/drawing/2014/main" id="{EE1AB0B7-CF13-43B1-A209-55289871415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53029" y="2888773"/>
          <a:ext cx="6066971" cy="176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600">
                  <a:extLst>
                    <a:ext uri="{9D8B030D-6E8A-4147-A177-3AD203B41FA5}">
                      <a16:colId xmlns="" xmlns:a16="http://schemas.microsoft.com/office/drawing/2014/main" val="1521050298"/>
                    </a:ext>
                  </a:extLst>
                </a:gridCol>
                <a:gridCol w="2917371">
                  <a:extLst>
                    <a:ext uri="{9D8B030D-6E8A-4147-A177-3AD203B41FA5}">
                      <a16:colId xmlns="" xmlns:a16="http://schemas.microsoft.com/office/drawing/2014/main" val="1946410970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1228833664"/>
                    </a:ext>
                  </a:extLst>
                </a:gridCol>
              </a:tblGrid>
              <a:tr h="420771"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Kryptographie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7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1" dirty="0"/>
                        <a:t>Steganographie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24393478"/>
                  </a:ext>
                </a:extLst>
              </a:tr>
              <a:tr h="420771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Fokus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Fokus: Schlüssel </a:t>
                      </a:r>
                    </a:p>
                    <a:p>
                      <a:pPr algn="ctr"/>
                      <a:r>
                        <a:rPr lang="de-DE" b="1" dirty="0" err="1"/>
                        <a:t>Kerckhoff‘s</a:t>
                      </a:r>
                      <a:r>
                        <a:rPr lang="de-DE" b="1" dirty="0"/>
                        <a:t> Prinzip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Fokus: Verfahren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79920095"/>
                  </a:ext>
                </a:extLst>
              </a:tr>
              <a:tr h="420771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Analyse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 err="1"/>
                        <a:t>Kryptoanalyse</a:t>
                      </a:r>
                      <a:r>
                        <a:rPr lang="de-DE" b="1" dirty="0"/>
                        <a:t>: Mathematisch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Steganalyse ‚Kreativ‘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75534960"/>
                  </a:ext>
                </a:extLst>
              </a:tr>
              <a:tr h="420771"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Beispiel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Brief „Geheime Nachricht“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b="1" dirty="0"/>
                        <a:t>Brief: „Hallo Peter…“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47199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80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="" xmlns:a16="http://schemas.microsoft.com/office/drawing/2014/main" id="{1E8855B8-B1AF-D644-8A69-21AF265ED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8" y="423498"/>
            <a:ext cx="4092003" cy="306900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="" xmlns:a16="http://schemas.microsoft.com/office/drawing/2014/main" id="{1CAFEBE3-6556-C444-85FE-95AA07C7E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995" y="462940"/>
            <a:ext cx="4092005" cy="306900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26D3C1F8-EA2A-3F47-ADA3-62B2B1B84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499" y="3224458"/>
            <a:ext cx="4092003" cy="306900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="" xmlns:a16="http://schemas.microsoft.com/office/drawing/2014/main" id="{026DD1CD-688C-6247-9134-6D896B917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1996" y="3199058"/>
            <a:ext cx="4092003" cy="306900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="" xmlns:a16="http://schemas.microsoft.com/office/drawing/2014/main" id="{D5A7019D-731E-E64D-8631-74E77DAEB3AA}"/>
              </a:ext>
            </a:extLst>
          </p:cNvPr>
          <p:cNvSpPr txBox="1"/>
          <p:nvPr/>
        </p:nvSpPr>
        <p:spPr>
          <a:xfrm>
            <a:off x="1931768" y="3244334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Bit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="" xmlns:a16="http://schemas.microsoft.com/office/drawing/2014/main" id="{FC5749C1-1CB7-5C42-BD32-C7B29530055C}"/>
              </a:ext>
            </a:extLst>
          </p:cNvPr>
          <p:cNvSpPr txBox="1"/>
          <p:nvPr/>
        </p:nvSpPr>
        <p:spPr>
          <a:xfrm>
            <a:off x="6793266" y="3244334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 Bit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="" xmlns:a16="http://schemas.microsoft.com/office/drawing/2014/main" id="{32628A5A-4A46-0D49-9803-3D563737D756}"/>
              </a:ext>
            </a:extLst>
          </p:cNvPr>
          <p:cNvSpPr txBox="1"/>
          <p:nvPr/>
        </p:nvSpPr>
        <p:spPr>
          <a:xfrm>
            <a:off x="6793266" y="5950336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 Bit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="" xmlns:a16="http://schemas.microsoft.com/office/drawing/2014/main" id="{209B4A01-A62B-2C43-956E-4DA76129A1A7}"/>
              </a:ext>
            </a:extLst>
          </p:cNvPr>
          <p:cNvSpPr txBox="1"/>
          <p:nvPr/>
        </p:nvSpPr>
        <p:spPr>
          <a:xfrm>
            <a:off x="1931768" y="5944408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 Bit</a:t>
            </a:r>
          </a:p>
        </p:txBody>
      </p:sp>
    </p:spTree>
    <p:extLst>
      <p:ext uri="{BB962C8B-B14F-4D97-AF65-F5344CB8AC3E}">
        <p14:creationId xmlns:p14="http://schemas.microsoft.com/office/powerpoint/2010/main" val="988991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Zusammenfassung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Steganographie</a:t>
            </a:r>
            <a:r>
              <a:rPr lang="de-DE" dirty="0" smtClean="0"/>
              <a:t> befasst sich mit dem Verstecken von Informationen in verschiedenen Medien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Eine Nachricht wird mithilfe eines festgelegten Verfahrens in ein Medium wie bspw. ein Bild codiert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err="1" smtClean="0"/>
              <a:t>Steganographie</a:t>
            </a:r>
            <a:r>
              <a:rPr lang="de-DE" dirty="0" smtClean="0"/>
              <a:t> heutzutage meist computergestützt in Kombination mit Bildern, Videos und Audiodateien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Entdeckung von versteckten Informationen in einem Medium:</a:t>
            </a:r>
            <a:br>
              <a:rPr lang="de-DE" dirty="0" smtClean="0"/>
            </a:br>
            <a:r>
              <a:rPr lang="de-DE" dirty="0" err="1" smtClean="0"/>
              <a:t>Steganographische</a:t>
            </a:r>
            <a:r>
              <a:rPr lang="de-DE" dirty="0" smtClean="0"/>
              <a:t> Analyse bzw. Steganalyse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731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Zusammenfassung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Eine Möglichkeit um Informationen in Bildern zu verstecken</a:t>
            </a:r>
            <a:br>
              <a:rPr lang="de-DE" dirty="0" smtClean="0"/>
            </a:br>
            <a:r>
              <a:rPr lang="de-DE" dirty="0" smtClean="0"/>
              <a:t>ist die LSB-Methode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Je weniger Least </a:t>
            </a:r>
            <a:r>
              <a:rPr lang="de-DE" dirty="0" err="1" smtClean="0"/>
              <a:t>Significant</a:t>
            </a:r>
            <a:r>
              <a:rPr lang="de-DE" dirty="0" smtClean="0"/>
              <a:t> Bits in einem Pixel verändert werden, desto unauffälliger sind die farblichen Änderungen in einem Bild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Kompromiss zwischen Anzahl der verwendeten LSBs und der Größe der versteckten Information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Kompression wie bspw. durch JPEG kann </a:t>
            </a:r>
            <a:r>
              <a:rPr lang="de-DE" dirty="0" err="1" smtClean="0"/>
              <a:t>steganographische</a:t>
            </a:r>
            <a:r>
              <a:rPr lang="de-DE" dirty="0" smtClean="0"/>
              <a:t> Informationen zerstören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643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Themen der nächsten Seminare:</a:t>
            </a:r>
          </a:p>
          <a:p>
            <a:endParaRPr lang="de-DE" dirty="0"/>
          </a:p>
          <a:p>
            <a:pPr lvl="1"/>
            <a:r>
              <a:rPr lang="de-DE" b="1" dirty="0" err="1" smtClean="0"/>
              <a:t>Steganographie</a:t>
            </a:r>
            <a:endParaRPr lang="de-DE" b="1" dirty="0" smtClean="0"/>
          </a:p>
          <a:p>
            <a:pPr lvl="2"/>
            <a:r>
              <a:rPr lang="de-DE" dirty="0" smtClean="0"/>
              <a:t>Speicherung von Informationen in Audio-Dateien</a:t>
            </a:r>
            <a:br>
              <a:rPr lang="de-DE" dirty="0" smtClean="0"/>
            </a:br>
            <a:endParaRPr lang="de-DE" dirty="0" smtClean="0"/>
          </a:p>
          <a:p>
            <a:pPr lvl="1"/>
            <a:r>
              <a:rPr lang="de-DE" b="1" dirty="0" smtClean="0"/>
              <a:t>Steganalyse</a:t>
            </a:r>
          </a:p>
          <a:p>
            <a:pPr lvl="2"/>
            <a:r>
              <a:rPr lang="de-DE" dirty="0" smtClean="0"/>
              <a:t>Analyse von Bildern mit versteckten Informationen</a:t>
            </a:r>
          </a:p>
          <a:p>
            <a:pPr lvl="2"/>
            <a:r>
              <a:rPr lang="de-DE" dirty="0" smtClean="0"/>
              <a:t>Verwendung der LSB-Methodik erkennen</a:t>
            </a:r>
          </a:p>
          <a:p>
            <a:pPr lvl="2"/>
            <a:r>
              <a:rPr lang="de-DE" dirty="0"/>
              <a:t>s</a:t>
            </a:r>
            <a:r>
              <a:rPr lang="de-DE" dirty="0" smtClean="0"/>
              <a:t>tatistische bzw. stochastische Verfahren</a:t>
            </a:r>
          </a:p>
          <a:p>
            <a:pPr lvl="1"/>
            <a:endParaRPr lang="de-DE" dirty="0" smtClean="0"/>
          </a:p>
          <a:p>
            <a:pPr lvl="2"/>
            <a:endParaRPr lang="de-DE" dirty="0" smtClean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220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 oder Anmerkungen?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38" y="1809932"/>
            <a:ext cx="4382724" cy="43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3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F536E04-EAC1-47A0-8829-51766F106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838" y="466281"/>
            <a:ext cx="7886700" cy="1325563"/>
          </a:xfrm>
        </p:spPr>
        <p:txBody>
          <a:bodyPr/>
          <a:lstStyle/>
          <a:p>
            <a:r>
              <a:rPr lang="de-DE" dirty="0"/>
              <a:t>Beispiel „Geheime Nachricht“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="" xmlns:a16="http://schemas.microsoft.com/office/drawing/2014/main" id="{32FE719B-0696-4C8D-84B7-05ED8A8D436A}"/>
              </a:ext>
            </a:extLst>
          </p:cNvPr>
          <p:cNvSpPr txBox="1"/>
          <p:nvPr/>
        </p:nvSpPr>
        <p:spPr>
          <a:xfrm>
            <a:off x="2709187" y="2304578"/>
            <a:ext cx="4133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„Wir treffen uns </a:t>
            </a:r>
            <a:r>
              <a:rPr lang="de-DE" dirty="0" smtClean="0"/>
              <a:t>um </a:t>
            </a:r>
            <a:r>
              <a:rPr lang="de-DE" dirty="0"/>
              <a:t>15 Uhr an der Brücke“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="" xmlns:a16="http://schemas.microsoft.com/office/drawing/2014/main" id="{998894AA-639C-42C3-9C85-2D3B3A5A3016}"/>
              </a:ext>
            </a:extLst>
          </p:cNvPr>
          <p:cNvSpPr txBox="1"/>
          <p:nvPr/>
        </p:nvSpPr>
        <p:spPr>
          <a:xfrm>
            <a:off x="3320440" y="4853736"/>
            <a:ext cx="2891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„AHsdhwi29idsfnpöaoweifn“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F76FA42C-6237-4F24-8AF1-CB0F6F717A92}"/>
              </a:ext>
            </a:extLst>
          </p:cNvPr>
          <p:cNvSpPr/>
          <p:nvPr/>
        </p:nvSpPr>
        <p:spPr>
          <a:xfrm>
            <a:off x="2882420" y="3415094"/>
            <a:ext cx="3613922" cy="7837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Verschlüsselung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="" xmlns:a16="http://schemas.microsoft.com/office/drawing/2014/main" id="{4B49A3BD-1A73-4636-9F2C-3C4BCBEB0A4C}"/>
              </a:ext>
            </a:extLst>
          </p:cNvPr>
          <p:cNvSpPr/>
          <p:nvPr/>
        </p:nvSpPr>
        <p:spPr>
          <a:xfrm>
            <a:off x="2594083" y="2115139"/>
            <a:ext cx="4232635" cy="783772"/>
          </a:xfrm>
          <a:prstGeom prst="rect">
            <a:avLst/>
          </a:prstGeom>
          <a:solidFill>
            <a:srgbClr val="4472C4">
              <a:alpha val="2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="" xmlns:a16="http://schemas.microsoft.com/office/drawing/2014/main" id="{B727591C-D425-46F6-B354-C4940CB9DAB9}"/>
              </a:ext>
            </a:extLst>
          </p:cNvPr>
          <p:cNvSpPr/>
          <p:nvPr/>
        </p:nvSpPr>
        <p:spPr>
          <a:xfrm>
            <a:off x="3339621" y="1725241"/>
            <a:ext cx="2872316" cy="380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Klartext</a:t>
            </a:r>
          </a:p>
        </p:txBody>
      </p:sp>
      <p:sp>
        <p:nvSpPr>
          <p:cNvPr id="9" name="Pfeil: nach unten 8">
            <a:extLst>
              <a:ext uri="{FF2B5EF4-FFF2-40B4-BE49-F238E27FC236}">
                <a16:creationId xmlns="" xmlns:a16="http://schemas.microsoft.com/office/drawing/2014/main" id="{C42042D9-7A44-44AB-B286-4D088E9BA4D5}"/>
              </a:ext>
            </a:extLst>
          </p:cNvPr>
          <p:cNvSpPr/>
          <p:nvPr/>
        </p:nvSpPr>
        <p:spPr>
          <a:xfrm>
            <a:off x="4361000" y="2889020"/>
            <a:ext cx="829558" cy="5141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Inhaltsplatzhalter 10" descr="Schlüssel">
            <a:extLst>
              <a:ext uri="{FF2B5EF4-FFF2-40B4-BE49-F238E27FC236}">
                <a16:creationId xmlns="" xmlns:a16="http://schemas.microsoft.com/office/drawing/2014/main" id="{6D7BFB5B-731D-452B-B693-0F2F0B2F3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076561">
            <a:off x="5581942" y="3307538"/>
            <a:ext cx="914400" cy="914400"/>
          </a:xfrm>
        </p:spPr>
      </p:pic>
      <p:sp>
        <p:nvSpPr>
          <p:cNvPr id="12" name="Rechteck 11">
            <a:extLst>
              <a:ext uri="{FF2B5EF4-FFF2-40B4-BE49-F238E27FC236}">
                <a16:creationId xmlns="" xmlns:a16="http://schemas.microsoft.com/office/drawing/2014/main" id="{82576D0B-508B-40D3-9228-7AAC1B6AB72B}"/>
              </a:ext>
            </a:extLst>
          </p:cNvPr>
          <p:cNvSpPr/>
          <p:nvPr/>
        </p:nvSpPr>
        <p:spPr>
          <a:xfrm>
            <a:off x="2229904" y="4736822"/>
            <a:ext cx="5110929" cy="787768"/>
          </a:xfrm>
          <a:prstGeom prst="rect">
            <a:avLst/>
          </a:prstGeom>
          <a:solidFill>
            <a:srgbClr val="E46D24">
              <a:alpha val="2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>
            <a:extLst>
              <a:ext uri="{FF2B5EF4-FFF2-40B4-BE49-F238E27FC236}">
                <a16:creationId xmlns="" xmlns:a16="http://schemas.microsoft.com/office/drawing/2014/main" id="{2F2C98AE-3954-45EE-A438-EA42E1660AC5}"/>
              </a:ext>
            </a:extLst>
          </p:cNvPr>
          <p:cNvSpPr/>
          <p:nvPr/>
        </p:nvSpPr>
        <p:spPr>
          <a:xfrm>
            <a:off x="3253223" y="5524590"/>
            <a:ext cx="2872316" cy="380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Verschlüsselte Nachricht</a:t>
            </a:r>
          </a:p>
        </p:txBody>
      </p:sp>
      <p:sp>
        <p:nvSpPr>
          <p:cNvPr id="15" name="Pfeil: nach unten 14">
            <a:extLst>
              <a:ext uri="{FF2B5EF4-FFF2-40B4-BE49-F238E27FC236}">
                <a16:creationId xmlns="" xmlns:a16="http://schemas.microsoft.com/office/drawing/2014/main" id="{59B8D604-0C2E-41D3-B7F2-6996A1172587}"/>
              </a:ext>
            </a:extLst>
          </p:cNvPr>
          <p:cNvSpPr/>
          <p:nvPr/>
        </p:nvSpPr>
        <p:spPr>
          <a:xfrm>
            <a:off x="4360999" y="4222630"/>
            <a:ext cx="829558" cy="5141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 descr="Umschlag">
            <a:extLst>
              <a:ext uri="{FF2B5EF4-FFF2-40B4-BE49-F238E27FC236}">
                <a16:creationId xmlns="" xmlns:a16="http://schemas.microsoft.com/office/drawing/2014/main" id="{A2B38B75-A68C-486B-9A4F-ADC2253DF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0412" y="965100"/>
            <a:ext cx="7169912" cy="4962837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="" xmlns:a16="http://schemas.microsoft.com/office/drawing/2014/main" id="{FA0FED51-9512-4036-95D7-083076142DAC}"/>
              </a:ext>
            </a:extLst>
          </p:cNvPr>
          <p:cNvSpPr txBox="1"/>
          <p:nvPr/>
        </p:nvSpPr>
        <p:spPr>
          <a:xfrm>
            <a:off x="4034368" y="2465835"/>
            <a:ext cx="20911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</a:rPr>
              <a:t>Geheime Nachricht</a:t>
            </a:r>
          </a:p>
        </p:txBody>
      </p:sp>
    </p:spTree>
    <p:extLst>
      <p:ext uri="{BB962C8B-B14F-4D97-AF65-F5344CB8AC3E}">
        <p14:creationId xmlns:p14="http://schemas.microsoft.com/office/powerpoint/2010/main" val="22138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 animBg="1"/>
      <p:bldP spid="6" grpId="1" animBg="1"/>
      <p:bldP spid="7" grpId="0" animBg="1"/>
      <p:bldP spid="8" grpId="0" animBg="1"/>
      <p:bldP spid="9" grpId="0" animBg="1"/>
      <p:bldP spid="9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194B536-3561-4DED-AAD8-70C8558F7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„Hallo Peter“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="" xmlns:a16="http://schemas.microsoft.com/office/drawing/2014/main" id="{D43745DA-730F-4B9E-AB94-ED671069BA44}"/>
              </a:ext>
            </a:extLst>
          </p:cNvPr>
          <p:cNvSpPr txBox="1"/>
          <p:nvPr/>
        </p:nvSpPr>
        <p:spPr>
          <a:xfrm>
            <a:off x="1226885" y="3586433"/>
            <a:ext cx="6690229" cy="1477328"/>
          </a:xfrm>
          <a:prstGeom prst="rect">
            <a:avLst/>
          </a:prstGeom>
          <a:solidFill>
            <a:srgbClr val="E46D24">
              <a:alpha val="30196"/>
            </a:srgbClr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Hallo Peter, </a:t>
            </a:r>
            <a:r>
              <a:rPr lang="de-DE" dirty="0">
                <a:solidFill>
                  <a:srgbClr val="FF0000"/>
                </a:solidFill>
              </a:rPr>
              <a:t>b</a:t>
            </a:r>
            <a:r>
              <a:rPr lang="de-DE" dirty="0"/>
              <a:t>ei mir ist alles Gut! </a:t>
            </a: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ücksprachlich zu deiner Nachricht,</a:t>
            </a:r>
            <a:br>
              <a:rPr lang="de-DE" dirty="0"/>
            </a:br>
            <a:r>
              <a:rPr lang="de-DE" dirty="0">
                <a:solidFill>
                  <a:srgbClr val="FF0000"/>
                </a:solidFill>
              </a:rPr>
              <a:t>ü</a:t>
            </a:r>
            <a:r>
              <a:rPr lang="de-DE" dirty="0"/>
              <a:t>bersende ich dir auch liebste Grüße.</a:t>
            </a:r>
            <a:br>
              <a:rPr lang="de-DE" dirty="0"/>
            </a:br>
            <a:r>
              <a:rPr lang="de-DE" dirty="0">
                <a:solidFill>
                  <a:srgbClr val="FF0000"/>
                </a:solidFill>
              </a:rPr>
              <a:t>C</a:t>
            </a:r>
            <a:r>
              <a:rPr lang="de-DE" dirty="0"/>
              <a:t>asablanca ist wirklich schön, </a:t>
            </a:r>
            <a:r>
              <a:rPr lang="de-DE" dirty="0" err="1">
                <a:solidFill>
                  <a:srgbClr val="FF0000"/>
                </a:solidFill>
              </a:rPr>
              <a:t>K</a:t>
            </a:r>
            <a:r>
              <a:rPr lang="de-DE" dirty="0" err="1"/>
              <a:t>aral</a:t>
            </a:r>
            <a:r>
              <a:rPr lang="de-DE" dirty="0"/>
              <a:t> und ich waren ja auch schon dort.</a:t>
            </a:r>
            <a:br>
              <a:rPr lang="de-DE" dirty="0"/>
            </a:br>
            <a:r>
              <a:rPr lang="de-DE" dirty="0" err="1">
                <a:solidFill>
                  <a:srgbClr val="FF0000"/>
                </a:solidFill>
              </a:rPr>
              <a:t>E</a:t>
            </a:r>
            <a:r>
              <a:rPr lang="de-DE" dirty="0" err="1"/>
              <a:t>glise</a:t>
            </a:r>
            <a:r>
              <a:rPr lang="de-DE" dirty="0"/>
              <a:t> </a:t>
            </a:r>
            <a:r>
              <a:rPr lang="de-DE" dirty="0" err="1"/>
              <a:t>Notredam</a:t>
            </a:r>
            <a:r>
              <a:rPr lang="de-DE" dirty="0"/>
              <a:t> ist dort ein absolutes highlight!......</a:t>
            </a:r>
          </a:p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="" xmlns:a16="http://schemas.microsoft.com/office/drawing/2014/main" id="{A25ED339-59D9-463E-A3C4-B6D84BE5B6D7}"/>
              </a:ext>
            </a:extLst>
          </p:cNvPr>
          <p:cNvSpPr/>
          <p:nvPr/>
        </p:nvSpPr>
        <p:spPr>
          <a:xfrm>
            <a:off x="2455681" y="1897038"/>
            <a:ext cx="4232635" cy="680973"/>
          </a:xfrm>
          <a:prstGeom prst="rect">
            <a:avLst/>
          </a:prstGeom>
          <a:solidFill>
            <a:srgbClr val="4472C4">
              <a:alpha val="2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Brücke 15 Uhr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="" xmlns:a16="http://schemas.microsoft.com/office/drawing/2014/main" id="{089A73A4-8D45-434C-8217-3C91B1307487}"/>
              </a:ext>
            </a:extLst>
          </p:cNvPr>
          <p:cNvSpPr/>
          <p:nvPr/>
        </p:nvSpPr>
        <p:spPr>
          <a:xfrm>
            <a:off x="3821373" y="1655274"/>
            <a:ext cx="1733266" cy="241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Klartext</a:t>
            </a:r>
          </a:p>
        </p:txBody>
      </p:sp>
      <p:sp>
        <p:nvSpPr>
          <p:cNvPr id="8" name="Pfeil: nach unten 7">
            <a:extLst>
              <a:ext uri="{FF2B5EF4-FFF2-40B4-BE49-F238E27FC236}">
                <a16:creationId xmlns="" xmlns:a16="http://schemas.microsoft.com/office/drawing/2014/main" id="{627132F9-9F8A-4C39-8700-05429A0C96FF}"/>
              </a:ext>
            </a:extLst>
          </p:cNvPr>
          <p:cNvSpPr/>
          <p:nvPr/>
        </p:nvSpPr>
        <p:spPr>
          <a:xfrm>
            <a:off x="4157221" y="2671034"/>
            <a:ext cx="829558" cy="8252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Umschlag">
            <a:extLst>
              <a:ext uri="{FF2B5EF4-FFF2-40B4-BE49-F238E27FC236}">
                <a16:creationId xmlns="" xmlns:a16="http://schemas.microsoft.com/office/drawing/2014/main" id="{F1295AF7-BC96-440E-991B-56D55DE21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2093" y="1022108"/>
            <a:ext cx="7169912" cy="496283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="" xmlns:a16="http://schemas.microsoft.com/office/drawing/2014/main" id="{3A52AEB7-32CE-497A-9B56-5D2DE7D9C226}"/>
              </a:ext>
            </a:extLst>
          </p:cNvPr>
          <p:cNvSpPr txBox="1"/>
          <p:nvPr/>
        </p:nvSpPr>
        <p:spPr>
          <a:xfrm>
            <a:off x="3281686" y="2419017"/>
            <a:ext cx="31907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rgbClr val="00B050"/>
                </a:solidFill>
              </a:rPr>
              <a:t>Unauffällige Nachricht</a:t>
            </a:r>
          </a:p>
        </p:txBody>
      </p:sp>
      <p:pic>
        <p:nvPicPr>
          <p:cNvPr id="13" name="Grafik 12" descr="Zahnräder">
            <a:extLst>
              <a:ext uri="{FF2B5EF4-FFF2-40B4-BE49-F238E27FC236}">
                <a16:creationId xmlns="" xmlns:a16="http://schemas.microsoft.com/office/drawing/2014/main" id="{FFF7DBD6-56D7-4A78-B12B-E0BFAD871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6345" y="262643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9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7" grpId="0" animBg="1"/>
      <p:bldP spid="8" grpId="0" animBg="1"/>
      <p:bldP spid="8" grpId="1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A3BD540-D9C6-4786-AC06-C2E5D7DF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Historisches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175C8ADC-6AC9-4431-8425-75DA39884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/>
              <a:t>Hohe Varianz in Auswahl des Mediums:</a:t>
            </a:r>
          </a:p>
          <a:p>
            <a:pPr lvl="1"/>
            <a:r>
              <a:rPr lang="de-DE" sz="2600" dirty="0"/>
              <a:t>Holz einer Wachstafel</a:t>
            </a:r>
          </a:p>
          <a:p>
            <a:pPr lvl="1"/>
            <a:r>
              <a:rPr lang="de-DE" sz="2600" dirty="0"/>
              <a:t>Kopfhaut eines Sklaven</a:t>
            </a:r>
          </a:p>
          <a:p>
            <a:pPr lvl="1"/>
            <a:r>
              <a:rPr lang="de-DE" sz="2600" dirty="0" smtClean="0"/>
              <a:t>Texte</a:t>
            </a:r>
            <a:endParaRPr lang="de-DE" sz="2600" dirty="0"/>
          </a:p>
          <a:p>
            <a:pPr lvl="1"/>
            <a:r>
              <a:rPr lang="de-DE" sz="2600" dirty="0"/>
              <a:t>Bilder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579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171CFD2-AC23-4109-BD0D-21B9EB4AE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Steganographie</a:t>
            </a:r>
            <a:r>
              <a:rPr lang="de-DE" dirty="0"/>
              <a:t> </a:t>
            </a:r>
            <a:r>
              <a:rPr lang="de-DE" dirty="0" smtClean="0"/>
              <a:t>heute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1CD1DB79-E4AB-4162-BBA9-C61E24112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800" dirty="0"/>
              <a:t>Vor allem </a:t>
            </a:r>
            <a:r>
              <a:rPr lang="de-DE" sz="2800" dirty="0" smtClean="0"/>
              <a:t>computergestützt:</a:t>
            </a:r>
            <a:endParaRPr lang="de-DE" sz="2800" dirty="0"/>
          </a:p>
          <a:p>
            <a:pPr lvl="1"/>
            <a:r>
              <a:rPr lang="de-DE" sz="2400" dirty="0"/>
              <a:t>Bilder</a:t>
            </a:r>
          </a:p>
          <a:p>
            <a:pPr lvl="1"/>
            <a:r>
              <a:rPr lang="de-DE" sz="2400" dirty="0"/>
              <a:t>Video</a:t>
            </a:r>
          </a:p>
          <a:p>
            <a:pPr lvl="1"/>
            <a:r>
              <a:rPr lang="de-DE" sz="2400" dirty="0"/>
              <a:t>Audio</a:t>
            </a:r>
          </a:p>
          <a:p>
            <a:pPr lvl="1"/>
            <a:r>
              <a:rPr lang="de-DE" sz="2400" dirty="0"/>
              <a:t>Fragmentierung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341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Anwendungen der </a:t>
            </a:r>
            <a:r>
              <a:rPr lang="de-DE" dirty="0" err="1" smtClean="0"/>
              <a:t>Steganographie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Wasserzeichen</a:t>
            </a:r>
          </a:p>
          <a:p>
            <a:pPr lvl="1"/>
            <a:r>
              <a:rPr lang="de-DE" sz="1600" dirty="0" smtClean="0"/>
              <a:t>Unterhaltungsindustrie</a:t>
            </a:r>
          </a:p>
          <a:p>
            <a:pPr lvl="1"/>
            <a:r>
              <a:rPr lang="de-DE" sz="1600" dirty="0" smtClean="0"/>
              <a:t>Teilen von vertraulichen Informationen</a:t>
            </a:r>
          </a:p>
          <a:p>
            <a:endParaRPr lang="de-DE" b="1" dirty="0" smtClean="0"/>
          </a:p>
          <a:p>
            <a:r>
              <a:rPr lang="de-DE" b="1" dirty="0" smtClean="0"/>
              <a:t>Plausible </a:t>
            </a:r>
            <a:r>
              <a:rPr lang="de-DE" b="1" dirty="0" err="1" smtClean="0"/>
              <a:t>Deniability</a:t>
            </a:r>
            <a:endParaRPr lang="de-DE" b="1" dirty="0" smtClean="0"/>
          </a:p>
          <a:p>
            <a:endParaRPr lang="de-DE" b="1" dirty="0" smtClean="0"/>
          </a:p>
          <a:p>
            <a:r>
              <a:rPr lang="de-DE" b="1" dirty="0" smtClean="0"/>
              <a:t>Unterstützung von Angriffen auf IT-Systeme</a:t>
            </a:r>
          </a:p>
          <a:p>
            <a:pPr lvl="1"/>
            <a:r>
              <a:rPr lang="de-DE" sz="1600" dirty="0" smtClean="0"/>
              <a:t>Ultraschall</a:t>
            </a:r>
          </a:p>
          <a:p>
            <a:pPr lvl="1"/>
            <a:r>
              <a:rPr lang="de-DE" sz="1600" dirty="0" smtClean="0"/>
              <a:t>Verstecken von abgegriffenen Informationen</a:t>
            </a:r>
          </a:p>
          <a:p>
            <a:pPr lvl="1"/>
            <a:r>
              <a:rPr lang="de-DE" sz="1600" dirty="0" smtClean="0"/>
              <a:t>Verbinden von nicht vernetzten Rechnern</a:t>
            </a:r>
          </a:p>
          <a:p>
            <a:endParaRPr lang="de-DE" b="1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548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Anwendungsbeispiel Bilder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b="1" dirty="0" smtClean="0"/>
          </a:p>
          <a:p>
            <a:endParaRPr lang="de-DE" dirty="0"/>
          </a:p>
        </p:txBody>
      </p:sp>
      <p:pic>
        <p:nvPicPr>
          <p:cNvPr id="1026" name="Picture 2" descr="C:\Master Info\WS\main-qimg-b5dc1d0b4ac7b2115a1c7523b1f1a4b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77" y="1628775"/>
            <a:ext cx="4352925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673687" y="1628775"/>
            <a:ext cx="3062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8 Bit </a:t>
            </a:r>
            <a:r>
              <a:rPr lang="de-DE" dirty="0" err="1" smtClean="0"/>
              <a:t>Grayscale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3 Kanäle (RGB) für Farbbilder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461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MCVorlagePräsentation" id="{708A2B3B-EC0D-B044-A312-A1E8EFD62AF2}" vid="{9548B672-2ABD-5046-A4C6-F0F33EED0F6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CAMCVorlagePräsentation</Template>
  <TotalTime>0</TotalTime>
  <Words>688</Words>
  <Application>Microsoft Macintosh PowerPoint</Application>
  <PresentationFormat>Bildschirmpräsentation (4:3)</PresentationFormat>
  <Paragraphs>243</Paragraphs>
  <Slides>34</Slides>
  <Notes>16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9" baseType="lpstr">
      <vt:lpstr>Andale Mono</vt:lpstr>
      <vt:lpstr>Calibri</vt:lpstr>
      <vt:lpstr>Helvetica</vt:lpstr>
      <vt:lpstr>Arial</vt:lpstr>
      <vt:lpstr>Office-Design</vt:lpstr>
      <vt:lpstr>PowerPoint-Präsentation</vt:lpstr>
      <vt:lpstr>Inhalt</vt:lpstr>
      <vt:lpstr>Steganographie</vt:lpstr>
      <vt:lpstr>Beispiel „Geheime Nachricht“</vt:lpstr>
      <vt:lpstr>Beispiel „Hallo Peter“</vt:lpstr>
      <vt:lpstr>Historisches</vt:lpstr>
      <vt:lpstr>Steganographie heute</vt:lpstr>
      <vt:lpstr>Anwendungen der Steganographie</vt:lpstr>
      <vt:lpstr>Anwendungsbeispiel Bilder</vt:lpstr>
      <vt:lpstr>Dateiformate</vt:lpstr>
      <vt:lpstr>JPEG-Kompression</vt:lpstr>
      <vt:lpstr>Least Significant Bit</vt:lpstr>
      <vt:lpstr>Least Significant Bit</vt:lpstr>
      <vt:lpstr>Text in Ascii</vt:lpstr>
      <vt:lpstr>Text in Binär</vt:lpstr>
      <vt:lpstr>Text in Binär</vt:lpstr>
      <vt:lpstr>Bits einfügen</vt:lpstr>
      <vt:lpstr>Speichern</vt:lpstr>
      <vt:lpstr>Codiertes Bild</vt:lpstr>
      <vt:lpstr>Verteilung der Bits</vt:lpstr>
      <vt:lpstr>Verteilung der Bits</vt:lpstr>
      <vt:lpstr>1 Bit pro Pixel</vt:lpstr>
      <vt:lpstr>1 Bit pro Pixel</vt:lpstr>
      <vt:lpstr>2 Bit pro Pixel</vt:lpstr>
      <vt:lpstr>2 Bit pro Pixel</vt:lpstr>
      <vt:lpstr>4 Bit pro Pixel</vt:lpstr>
      <vt:lpstr>4 Bit pro Pixel</vt:lpstr>
      <vt:lpstr>8 Bit pro Pixel</vt:lpstr>
      <vt:lpstr>8 Bit pro Pixel</vt:lpstr>
      <vt:lpstr>PowerPoint-Präsentation</vt:lpstr>
      <vt:lpstr>Zusammenfassung</vt:lpstr>
      <vt:lpstr>Zusammenfassung</vt:lpstr>
      <vt:lpstr>Ausblick</vt:lpstr>
      <vt:lpstr>Fragen oder Anmerkungen?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Torchala</dc:creator>
  <cp:lastModifiedBy>Marc Torchala</cp:lastModifiedBy>
  <cp:revision>57</cp:revision>
  <cp:lastPrinted>2018-11-12T14:04:00Z</cp:lastPrinted>
  <dcterms:created xsi:type="dcterms:W3CDTF">2018-03-29T13:45:31Z</dcterms:created>
  <dcterms:modified xsi:type="dcterms:W3CDTF">2018-11-13T15:07:13Z</dcterms:modified>
</cp:coreProperties>
</file>